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1" r:id="rId3"/>
  </p:sldMasterIdLst>
  <p:notesMasterIdLst>
    <p:notesMasterId r:id="rId23"/>
  </p:notesMasterIdLst>
  <p:sldIdLst>
    <p:sldId id="256" r:id="rId4"/>
    <p:sldId id="355" r:id="rId5"/>
    <p:sldId id="356" r:id="rId6"/>
    <p:sldId id="358" r:id="rId7"/>
    <p:sldId id="359" r:id="rId8"/>
    <p:sldId id="365" r:id="rId9"/>
    <p:sldId id="380" r:id="rId10"/>
    <p:sldId id="367" r:id="rId11"/>
    <p:sldId id="381" r:id="rId12"/>
    <p:sldId id="382" r:id="rId13"/>
    <p:sldId id="383" r:id="rId14"/>
    <p:sldId id="373" r:id="rId15"/>
    <p:sldId id="378" r:id="rId16"/>
    <p:sldId id="374" r:id="rId17"/>
    <p:sldId id="375" r:id="rId18"/>
    <p:sldId id="379" r:id="rId19"/>
    <p:sldId id="376" r:id="rId20"/>
    <p:sldId id="377" r:id="rId21"/>
    <p:sldId id="292" r:id="rId2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5F"/>
    <a:srgbClr val="584AC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9000" autoAdjust="0"/>
  </p:normalViewPr>
  <p:slideViewPr>
    <p:cSldViewPr>
      <p:cViewPr varScale="1">
        <p:scale>
          <a:sx n="65" d="100"/>
          <a:sy n="65" d="100"/>
        </p:scale>
        <p:origin x="-1212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DC045-FAF4-44E8-9AE5-E8E086C2E775}" type="datetimeFigureOut">
              <a:rPr lang="sv-SE" smtClean="0"/>
              <a:pPr/>
              <a:t>2010-09-29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62EF6-88D5-443F-8C00-8DF5E801BC7C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SU_PPT_el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572" y="1562320"/>
            <a:ext cx="7693152" cy="530352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2437200"/>
            <a:ext cx="6634800" cy="1425600"/>
          </a:xfrm>
        </p:spPr>
        <p:txBody>
          <a:bodyPr lIns="72000" tIns="36000" rIns="72000" bIns="36000" anchor="t" anchorCtr="0">
            <a:noAutofit/>
          </a:bodyPr>
          <a:lstStyle>
            <a:lvl1pPr algn="l">
              <a:defRPr sz="4400" b="0">
                <a:solidFill>
                  <a:srgbClr val="002F5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3862800"/>
            <a:ext cx="6634800" cy="1166400"/>
          </a:xfrm>
        </p:spPr>
        <p:txBody>
          <a:bodyPr>
            <a:normAutofit/>
          </a:bodyPr>
          <a:lstStyle>
            <a:lvl1pPr marL="0" indent="0" algn="l">
              <a:lnSpc>
                <a:spcPts val="4200"/>
              </a:lnSpc>
              <a:buNone/>
              <a:defRPr sz="2800">
                <a:solidFill>
                  <a:srgbClr val="002F5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225D-9E13-4724-8692-A2F728DA0F01}" type="datetime1">
              <a:rPr lang="sv-SE" smtClean="0"/>
              <a:pPr/>
              <a:t>2010-09-29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 smtClean="0"/>
              <a:t>/ Namn Namn, Institution eller liknande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6F3A-E639-40A3-8AEB-E900244604F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72264" y="285728"/>
            <a:ext cx="2114536" cy="58404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85786" y="274638"/>
            <a:ext cx="564360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3AD8-71E1-4FF1-9679-E2ED7D0E26ED}" type="datetime1">
              <a:rPr lang="sv-SE" smtClean="0"/>
              <a:pPr/>
              <a:t>2010-09-29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 smtClean="0"/>
              <a:t>/ Namn Namn, Institution eller liknande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6F3A-E639-40A3-8AEB-E900244604F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SU_PPT_krono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1682520"/>
            <a:ext cx="5596128" cy="51755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2437200"/>
            <a:ext cx="6634800" cy="1425600"/>
          </a:xfrm>
        </p:spPr>
        <p:txBody>
          <a:bodyPr lIns="72000" tIns="36000" rIns="72000" bIns="36000" anchor="t" anchorCtr="0">
            <a:noAutofit/>
          </a:bodyPr>
          <a:lstStyle>
            <a:lvl1pPr algn="l">
              <a:defRPr sz="4400" b="0">
                <a:solidFill>
                  <a:srgbClr val="002F5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3862800"/>
            <a:ext cx="6634800" cy="1166400"/>
          </a:xfrm>
        </p:spPr>
        <p:txBody>
          <a:bodyPr>
            <a:normAutofit/>
          </a:bodyPr>
          <a:lstStyle>
            <a:lvl1pPr marL="0" indent="0" algn="l">
              <a:lnSpc>
                <a:spcPts val="4200"/>
              </a:lnSpc>
              <a:buNone/>
              <a:defRPr sz="2800">
                <a:solidFill>
                  <a:srgbClr val="002F5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225D-9E13-4724-8692-A2F728DA0F01}" type="datetime1">
              <a:rPr lang="sv-SE" smtClean="0"/>
              <a:pPr/>
              <a:t>2010-09-29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 smtClean="0"/>
              <a:t>/ Namn Namn, Institution eller liknande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6F3A-E639-40A3-8AEB-E900244604F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944000"/>
            <a:ext cx="6850800" cy="795600"/>
          </a:xfrm>
        </p:spPr>
        <p:txBody>
          <a:bodyPr anchor="t" anchorCtr="0">
            <a:normAutofit/>
          </a:bodyPr>
          <a:lstStyle>
            <a:lvl1pPr algn="l">
              <a:defRPr sz="2600" b="1">
                <a:solidFill>
                  <a:srgbClr val="002F5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808000"/>
            <a:ext cx="6850800" cy="3214800"/>
          </a:xfrm>
        </p:spPr>
        <p:txBody>
          <a:bodyPr/>
          <a:lstStyle>
            <a:lvl1pPr>
              <a:defRPr sz="2000">
                <a:solidFill>
                  <a:srgbClr val="002F5F"/>
                </a:solidFill>
              </a:defRPr>
            </a:lvl1pPr>
            <a:lvl2pPr>
              <a:defRPr sz="2000">
                <a:solidFill>
                  <a:srgbClr val="002F5F"/>
                </a:solidFill>
              </a:defRPr>
            </a:lvl2pPr>
            <a:lvl3pPr>
              <a:defRPr sz="2000">
                <a:solidFill>
                  <a:srgbClr val="002F5F"/>
                </a:solidFill>
              </a:defRPr>
            </a:lvl3pPr>
            <a:lvl4pPr>
              <a:defRPr sz="2000">
                <a:solidFill>
                  <a:srgbClr val="002F5F"/>
                </a:solidFill>
              </a:defRPr>
            </a:lvl4pPr>
            <a:lvl5pPr>
              <a:defRPr sz="2000">
                <a:solidFill>
                  <a:srgbClr val="002F5F"/>
                </a:solidFill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D048-BEC5-414F-A90A-E6B9A26F9318}" type="datetime1">
              <a:rPr lang="sv-SE" smtClean="0"/>
              <a:pPr/>
              <a:t>2010-09-29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 smtClean="0"/>
              <a:t>/ Namn Namn, Institution eller liknande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6F3A-E639-40A3-8AEB-E900244604F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F7A51-DBA5-4220-A5E6-7DE093A96999}" type="datetime1">
              <a:rPr lang="sv-SE" smtClean="0"/>
              <a:pPr/>
              <a:t>2010-09-29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 smtClean="0"/>
              <a:t>/ Namn Namn, Institution eller liknande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6F3A-E639-40A3-8AEB-E900244604F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714488"/>
            <a:ext cx="6850800" cy="7956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8960" y="2611423"/>
            <a:ext cx="3286148" cy="674701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85786" y="3357562"/>
            <a:ext cx="3286148" cy="27686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357687" y="2607256"/>
            <a:ext cx="3286147" cy="673200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357687" y="3357562"/>
            <a:ext cx="3286147" cy="27686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54D0-EABB-4C0E-B711-E575380F8029}" type="datetime1">
              <a:rPr lang="sv-SE" smtClean="0"/>
              <a:pPr/>
              <a:t>2010-09-29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 smtClean="0"/>
              <a:t>/ Namn Namn, Institution eller liknande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6F3A-E639-40A3-8AEB-E900244604F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9A6A-3A86-4005-AF99-8441CA710B4B}" type="datetime1">
              <a:rPr lang="sv-SE" smtClean="0"/>
              <a:pPr/>
              <a:t>2010-09-29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 smtClean="0"/>
              <a:t>/ Namn Namn, Institution eller liknande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6F3A-E639-40A3-8AEB-E900244604F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4DBB-13D0-4D29-9EE0-74EB7C016F42}" type="datetime1">
              <a:rPr lang="sv-SE" smtClean="0"/>
              <a:pPr/>
              <a:t>2010-09-29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 smtClean="0"/>
              <a:t>/ Namn Namn, Institution eller liknande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6F3A-E639-40A3-8AEB-E900244604F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1" y="1944000"/>
            <a:ext cx="270843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1944000"/>
            <a:ext cx="4068784" cy="40536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792001" y="3143249"/>
            <a:ext cx="2708430" cy="2857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431D-B193-4C24-B5B2-0D301FFE80B9}" type="datetime1">
              <a:rPr lang="sv-SE" smtClean="0"/>
              <a:pPr/>
              <a:t>2010-09-29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 smtClean="0"/>
              <a:t>/ Namn Namn, Institution eller liknande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6F3A-E639-40A3-8AEB-E900244604F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7048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5E9B-EAE5-4D42-B9A3-AAC0C230254D}" type="datetime1">
              <a:rPr lang="sv-SE" smtClean="0"/>
              <a:pPr/>
              <a:t>2010-09-29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 smtClean="0"/>
              <a:t>/ Namn Namn, Institution eller liknande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6F3A-E639-40A3-8AEB-E900244604F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0AF4-4F9F-4700-B5E1-A37CDFE2673A}" type="datetime1">
              <a:rPr lang="sv-SE" smtClean="0"/>
              <a:pPr/>
              <a:t>2010-09-29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 smtClean="0"/>
              <a:t>/ Namn Namn, Institution eller liknande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6F3A-E639-40A3-8AEB-E900244604F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944000"/>
            <a:ext cx="6850800" cy="795600"/>
          </a:xfrm>
        </p:spPr>
        <p:txBody>
          <a:bodyPr anchor="t" anchorCtr="0">
            <a:normAutofit/>
          </a:bodyPr>
          <a:lstStyle>
            <a:lvl1pPr algn="l">
              <a:defRPr sz="2600" b="1">
                <a:solidFill>
                  <a:srgbClr val="002F5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808000"/>
            <a:ext cx="6850800" cy="3214800"/>
          </a:xfrm>
        </p:spPr>
        <p:txBody>
          <a:bodyPr/>
          <a:lstStyle>
            <a:lvl1pPr>
              <a:defRPr sz="2000">
                <a:solidFill>
                  <a:srgbClr val="002F5F"/>
                </a:solidFill>
              </a:defRPr>
            </a:lvl1pPr>
            <a:lvl2pPr>
              <a:defRPr sz="2000">
                <a:solidFill>
                  <a:srgbClr val="002F5F"/>
                </a:solidFill>
              </a:defRPr>
            </a:lvl2pPr>
            <a:lvl3pPr>
              <a:defRPr sz="2000">
                <a:solidFill>
                  <a:srgbClr val="002F5F"/>
                </a:solidFill>
              </a:defRPr>
            </a:lvl3pPr>
            <a:lvl4pPr>
              <a:defRPr sz="2000">
                <a:solidFill>
                  <a:srgbClr val="002F5F"/>
                </a:solidFill>
              </a:defRPr>
            </a:lvl4pPr>
            <a:lvl5pPr>
              <a:defRPr sz="2000">
                <a:solidFill>
                  <a:srgbClr val="002F5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D048-BEC5-414F-A90A-E6B9A26F9318}" type="datetime1">
              <a:rPr lang="sv-SE" smtClean="0"/>
              <a:pPr/>
              <a:t>2010-09-29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 smtClean="0"/>
              <a:t>/ Namn Namn, Institution eller liknande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6F3A-E639-40A3-8AEB-E900244604F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72264" y="285728"/>
            <a:ext cx="2114536" cy="5840435"/>
          </a:xfrm>
        </p:spPr>
        <p:txBody>
          <a:bodyPr vert="eaVer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85786" y="274638"/>
            <a:ext cx="5643602" cy="5851525"/>
          </a:xfrm>
        </p:spPr>
        <p:txBody>
          <a:bodyPr vert="eaVert"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3AD8-71E1-4FF1-9679-E2ED7D0E26ED}" type="datetime1">
              <a:rPr lang="sv-SE" smtClean="0"/>
              <a:pPr/>
              <a:t>2010-09-29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 smtClean="0"/>
              <a:t>/ Namn Namn, Institution eller liknande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72264" y="6152400"/>
            <a:ext cx="2114536" cy="302400"/>
          </a:xfrm>
        </p:spPr>
        <p:txBody>
          <a:bodyPr/>
          <a:lstStyle/>
          <a:p>
            <a:fld id="{F6836F3A-E639-40A3-8AEB-E900244604F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SU_PPT_olivkvis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" y="420818"/>
            <a:ext cx="6883200" cy="642791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2437200"/>
            <a:ext cx="6634800" cy="1425600"/>
          </a:xfrm>
        </p:spPr>
        <p:txBody>
          <a:bodyPr lIns="72000" tIns="36000" rIns="72000" bIns="36000" anchor="t" anchorCtr="0">
            <a:noAutofit/>
          </a:bodyPr>
          <a:lstStyle>
            <a:lvl1pPr algn="l">
              <a:defRPr sz="4400" b="0">
                <a:solidFill>
                  <a:srgbClr val="002F5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3862800"/>
            <a:ext cx="6634800" cy="1166400"/>
          </a:xfrm>
        </p:spPr>
        <p:txBody>
          <a:bodyPr>
            <a:normAutofit/>
          </a:bodyPr>
          <a:lstStyle>
            <a:lvl1pPr marL="0" indent="0" algn="l">
              <a:lnSpc>
                <a:spcPts val="4200"/>
              </a:lnSpc>
              <a:buNone/>
              <a:defRPr sz="2800">
                <a:solidFill>
                  <a:srgbClr val="002F5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225D-9E13-4724-8692-A2F728DA0F01}" type="datetime1">
              <a:rPr lang="sv-SE" smtClean="0"/>
              <a:pPr/>
              <a:t>2010-09-29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 smtClean="0"/>
              <a:t>/ Namn Namn, Institution eller liknande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6F3A-E639-40A3-8AEB-E900244604F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944000"/>
            <a:ext cx="6850800" cy="795600"/>
          </a:xfrm>
        </p:spPr>
        <p:txBody>
          <a:bodyPr anchor="t" anchorCtr="0">
            <a:normAutofit/>
          </a:bodyPr>
          <a:lstStyle>
            <a:lvl1pPr algn="l">
              <a:defRPr sz="2600" b="1">
                <a:solidFill>
                  <a:srgbClr val="002F5F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808000"/>
            <a:ext cx="6850800" cy="3214800"/>
          </a:xfrm>
        </p:spPr>
        <p:txBody>
          <a:bodyPr/>
          <a:lstStyle>
            <a:lvl1pPr>
              <a:defRPr sz="2000">
                <a:solidFill>
                  <a:srgbClr val="002F5F"/>
                </a:solidFill>
              </a:defRPr>
            </a:lvl1pPr>
            <a:lvl2pPr>
              <a:defRPr sz="2000">
                <a:solidFill>
                  <a:srgbClr val="002F5F"/>
                </a:solidFill>
              </a:defRPr>
            </a:lvl2pPr>
            <a:lvl3pPr>
              <a:defRPr sz="2000">
                <a:solidFill>
                  <a:srgbClr val="002F5F"/>
                </a:solidFill>
              </a:defRPr>
            </a:lvl3pPr>
            <a:lvl4pPr>
              <a:defRPr sz="2000">
                <a:solidFill>
                  <a:srgbClr val="002F5F"/>
                </a:solidFill>
              </a:defRPr>
            </a:lvl4pPr>
            <a:lvl5pPr>
              <a:defRPr sz="2000">
                <a:solidFill>
                  <a:srgbClr val="002F5F"/>
                </a:solidFill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D048-BEC5-414F-A90A-E6B9A26F9318}" type="datetime1">
              <a:rPr lang="sv-SE" smtClean="0"/>
              <a:pPr/>
              <a:t>2010-09-29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 smtClean="0"/>
              <a:t>/ Namn Namn, Institution eller liknande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6F3A-E639-40A3-8AEB-E900244604F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F7A51-DBA5-4220-A5E6-7DE093A96999}" type="datetime1">
              <a:rPr lang="sv-SE" smtClean="0"/>
              <a:pPr/>
              <a:t>2010-09-29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 smtClean="0"/>
              <a:t>/ Namn Namn, Institution eller liknande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6F3A-E639-40A3-8AEB-E900244604F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714488"/>
            <a:ext cx="6850800" cy="7956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8960" y="2611423"/>
            <a:ext cx="3286148" cy="674701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85786" y="3357562"/>
            <a:ext cx="3286148" cy="27686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357687" y="2607256"/>
            <a:ext cx="3286147" cy="673200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357687" y="3357562"/>
            <a:ext cx="3286147" cy="27686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54D0-EABB-4C0E-B711-E575380F8029}" type="datetime1">
              <a:rPr lang="sv-SE" smtClean="0"/>
              <a:pPr/>
              <a:t>2010-09-29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 smtClean="0"/>
              <a:t>/ Namn Namn, Institution eller liknande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6F3A-E639-40A3-8AEB-E900244604F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9A6A-3A86-4005-AF99-8441CA710B4B}" type="datetime1">
              <a:rPr lang="sv-SE" smtClean="0"/>
              <a:pPr/>
              <a:t>2010-09-29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 smtClean="0"/>
              <a:t>/ Namn Namn, Institution eller liknande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6F3A-E639-40A3-8AEB-E900244604F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4DBB-13D0-4D29-9EE0-74EB7C016F42}" type="datetime1">
              <a:rPr lang="sv-SE" smtClean="0"/>
              <a:pPr/>
              <a:t>2010-09-29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 smtClean="0"/>
              <a:t>/ Namn Namn, Institution eller liknande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6F3A-E639-40A3-8AEB-E900244604F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1" y="1944000"/>
            <a:ext cx="270843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1944000"/>
            <a:ext cx="4068784" cy="40536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792001" y="3143249"/>
            <a:ext cx="2708430" cy="2857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431D-B193-4C24-B5B2-0D301FFE80B9}" type="datetime1">
              <a:rPr lang="sv-SE" smtClean="0"/>
              <a:pPr/>
              <a:t>2010-09-29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 smtClean="0"/>
              <a:t>/ Namn Namn, Institution eller liknande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6F3A-E639-40A3-8AEB-E900244604F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7048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5E9B-EAE5-4D42-B9A3-AAC0C230254D}" type="datetime1">
              <a:rPr lang="sv-SE" smtClean="0"/>
              <a:pPr/>
              <a:t>2010-09-29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 smtClean="0"/>
              <a:t>/ Namn Namn, Institution eller liknande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6F3A-E639-40A3-8AEB-E900244604F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0AF4-4F9F-4700-B5E1-A37CDFE2673A}" type="datetime1">
              <a:rPr lang="sv-SE" smtClean="0"/>
              <a:pPr/>
              <a:t>2010-09-29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 smtClean="0"/>
              <a:t>/ Namn Namn, Institution eller liknande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6F3A-E639-40A3-8AEB-E900244604F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F7A51-DBA5-4220-A5E6-7DE093A96999}" type="datetime1">
              <a:rPr lang="sv-SE" smtClean="0"/>
              <a:pPr/>
              <a:t>2010-09-29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 smtClean="0"/>
              <a:t>/ Namn Namn, Institution eller liknande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6F3A-E639-40A3-8AEB-E900244604F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72264" y="285728"/>
            <a:ext cx="2114536" cy="5840435"/>
          </a:xfrm>
        </p:spPr>
        <p:txBody>
          <a:bodyPr vert="eaVer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85786" y="274638"/>
            <a:ext cx="5643602" cy="5851525"/>
          </a:xfrm>
        </p:spPr>
        <p:txBody>
          <a:bodyPr vert="eaVert"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3AD8-71E1-4FF1-9679-E2ED7D0E26ED}" type="datetime1">
              <a:rPr lang="sv-SE" smtClean="0"/>
              <a:pPr/>
              <a:t>2010-09-29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 smtClean="0"/>
              <a:t>/ Namn Namn, Institution eller liknande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6F3A-E639-40A3-8AEB-E900244604F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714488"/>
            <a:ext cx="6850800" cy="7956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8960" y="2611423"/>
            <a:ext cx="3286148" cy="674701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85786" y="3357562"/>
            <a:ext cx="3286148" cy="27686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357687" y="2607256"/>
            <a:ext cx="3286147" cy="673200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357687" y="3357562"/>
            <a:ext cx="3286147" cy="27686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54D0-EABB-4C0E-B711-E575380F8029}" type="datetime1">
              <a:rPr lang="sv-SE" smtClean="0"/>
              <a:pPr/>
              <a:t>2010-09-29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 smtClean="0"/>
              <a:t>/ Namn Namn, Institution eller liknande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6F3A-E639-40A3-8AEB-E900244604F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9A6A-3A86-4005-AF99-8441CA710B4B}" type="datetime1">
              <a:rPr lang="sv-SE" smtClean="0"/>
              <a:pPr/>
              <a:t>2010-09-29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 smtClean="0"/>
              <a:t>/ Namn Namn, Institution eller liknande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6F3A-E639-40A3-8AEB-E900244604F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4DBB-13D0-4D29-9EE0-74EB7C016F42}" type="datetime1">
              <a:rPr lang="sv-SE" smtClean="0"/>
              <a:pPr/>
              <a:t>2010-09-29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 smtClean="0"/>
              <a:t>/ Namn Namn, Institution eller liknande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6F3A-E639-40A3-8AEB-E900244604F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1" y="1944000"/>
            <a:ext cx="270843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1944000"/>
            <a:ext cx="4068784" cy="40536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792001" y="3143249"/>
            <a:ext cx="2708430" cy="2857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431D-B193-4C24-B5B2-0D301FFE80B9}" type="datetime1">
              <a:rPr lang="sv-SE" smtClean="0"/>
              <a:pPr/>
              <a:t>2010-09-29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 smtClean="0"/>
              <a:t>/ Namn Namn, Institution eller liknande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6F3A-E639-40A3-8AEB-E900244604F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7048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5E9B-EAE5-4D42-B9A3-AAC0C230254D}" type="datetime1">
              <a:rPr lang="sv-SE" smtClean="0"/>
              <a:pPr/>
              <a:t>2010-09-29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 smtClean="0"/>
              <a:t>/ Namn Namn, Institution eller liknande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6F3A-E639-40A3-8AEB-E900244604F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0AF4-4F9F-4700-B5E1-A37CDFE2673A}" type="datetime1">
              <a:rPr lang="sv-SE" smtClean="0"/>
              <a:pPr/>
              <a:t>2010-09-29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 smtClean="0"/>
              <a:t>/ Namn Namn, Institution eller liknande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6F3A-E639-40A3-8AEB-E900244604F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1944000"/>
            <a:ext cx="6850800" cy="79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2808000"/>
            <a:ext cx="6850800" cy="303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92000" y="6152400"/>
            <a:ext cx="1123200" cy="30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E5187-CD87-4E58-B0FE-9928EBED26E1}" type="datetime1">
              <a:rPr lang="sv-SE" smtClean="0"/>
              <a:pPr/>
              <a:t>2010-09-29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36800" y="6152400"/>
            <a:ext cx="4492800" cy="30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/ Namn Namn, Institution eller liknande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152400"/>
            <a:ext cx="2133600" cy="30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36F3A-E639-40A3-8AEB-E900244604F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3074" name="Picture 2" descr="SU_logo_32mm_300dpi_SVENSK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39050" y="287338"/>
            <a:ext cx="1152525" cy="10112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rgbClr val="002F5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Font typeface="Arial" pitchFamily="34" charset="0"/>
        <a:buChar char="•"/>
        <a:defRPr sz="2000" kern="1200">
          <a:solidFill>
            <a:srgbClr val="002F5F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F5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2F5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F5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F5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1944000"/>
            <a:ext cx="6850800" cy="79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2808000"/>
            <a:ext cx="6850800" cy="303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92000" y="6152400"/>
            <a:ext cx="1123200" cy="30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E5187-CD87-4E58-B0FE-9928EBED26E1}" type="datetime1">
              <a:rPr lang="sv-SE" smtClean="0"/>
              <a:pPr/>
              <a:t>2010-09-29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36800" y="6152400"/>
            <a:ext cx="4492800" cy="30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/ Namn Namn, Institution eller liknande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152400"/>
            <a:ext cx="2133600" cy="30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36F3A-E639-40A3-8AEB-E900244604F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3074" name="Picture 2" descr="SU_logo_32mm_300dpi_SVENSK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39050" y="287338"/>
            <a:ext cx="1152525" cy="10112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rgbClr val="002F5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Font typeface="Arial" pitchFamily="34" charset="0"/>
        <a:buChar char="•"/>
        <a:defRPr sz="2000" kern="1200">
          <a:solidFill>
            <a:srgbClr val="002F5F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F5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2F5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F5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F5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1944000"/>
            <a:ext cx="6850800" cy="79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2808000"/>
            <a:ext cx="6850800" cy="303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92000" y="6152400"/>
            <a:ext cx="1123200" cy="30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E5187-CD87-4E58-B0FE-9928EBED26E1}" type="datetime1">
              <a:rPr lang="sv-SE" smtClean="0"/>
              <a:pPr/>
              <a:t>2010-09-29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36800" y="6152400"/>
            <a:ext cx="4492800" cy="30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/ Namn Namn, Institution eller liknande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152400"/>
            <a:ext cx="2133600" cy="30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36F3A-E639-40A3-8AEB-E900244604F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3074" name="Picture 2" descr="SU_logo_32mm_300dpi_SVENSK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39050" y="287338"/>
            <a:ext cx="1152525" cy="10112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rgbClr val="002F5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Font typeface="Arial" pitchFamily="34" charset="0"/>
        <a:buChar char="•"/>
        <a:defRPr sz="2000" kern="1200">
          <a:solidFill>
            <a:srgbClr val="002F5F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F5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2F5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F5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F5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9552" y="2564904"/>
            <a:ext cx="8137525" cy="1425575"/>
          </a:xfrm>
          <a:prstGeom prst="rect">
            <a:avLst/>
          </a:prstGeom>
        </p:spPr>
        <p:txBody>
          <a:bodyPr vert="horz" lIns="72000" tIns="36000" rIns="72000" bIns="3600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5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ASTEX case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F5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F5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v-S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F5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Gunilla Svensson</a:t>
            </a:r>
            <a:b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F5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F5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F5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F5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Department of Meteorology and the Bert Bolin Centre for Climate Research </a:t>
            </a:r>
            <a:b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F5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F5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Stockholm University, Sweden</a:t>
            </a:r>
            <a:b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F5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F5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F5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F5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F5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02F5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gsven\Mina dokument\ARKIV\EDUCATION\MOLNFYSIK_PHD-COURSE\SEMINARFIG\ql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76200"/>
            <a:ext cx="4386263" cy="674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48680"/>
            <a:ext cx="3994150" cy="58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C:\Documents and Settings\gsven\Mina dokument\ARKIV\EDUCATION\MOLNFYSIK_PHD-COURSE\SEMINARFIG\ql_p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5925" y="1844824"/>
            <a:ext cx="288607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8"/>
          <p:cNvSpPr>
            <a:spLocks noChangeArrowheads="1"/>
          </p:cNvSpPr>
          <p:nvPr/>
        </p:nvSpPr>
        <p:spPr bwMode="auto">
          <a:xfrm>
            <a:off x="76200" y="257152"/>
            <a:ext cx="75676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ZW" sz="2400" b="1" dirty="0" smtClean="0">
                <a:solidFill>
                  <a:srgbClr val="002F5F"/>
                </a:solidFill>
                <a:latin typeface="+mj-lt"/>
              </a:rPr>
              <a:t>Latent heat flux and drizzle rate </a:t>
            </a:r>
          </a:p>
        </p:txBody>
      </p:sp>
      <p:pic>
        <p:nvPicPr>
          <p:cNvPr id="5" name="Picture 2" descr="C:\Documents and Settings\gsven\Mina dokument\ARKIV\EDUCATION\MOLNFYSIK_PHD-COURSE\SEMINARFIG\flux_time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39338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gsven\Mina dokument\ARKIV\EDUCATION\MOLNFYSIK_PHD-COURSE\SEMINARFIG\qd_time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735138"/>
            <a:ext cx="3851275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ChangeArrowheads="1"/>
          </p:cNvSpPr>
          <p:nvPr/>
        </p:nvSpPr>
        <p:spPr bwMode="auto">
          <a:xfrm>
            <a:off x="228600" y="1395415"/>
            <a:ext cx="86868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69925" indent="-193675" algn="ctr">
              <a:spcBef>
                <a:spcPct val="50000"/>
              </a:spcBef>
            </a:pPr>
            <a:endParaRPr lang="en-ZW" sz="2800" b="1" dirty="0">
              <a:solidFill>
                <a:srgbClr val="002F5F"/>
              </a:solidFill>
            </a:endParaRPr>
          </a:p>
          <a:p>
            <a:pPr marL="669925" indent="-193675">
              <a:buFontTx/>
              <a:buChar char="•"/>
            </a:pPr>
            <a:r>
              <a:rPr lang="en-ZW" dirty="0">
                <a:solidFill>
                  <a:srgbClr val="002F5F"/>
                </a:solidFill>
              </a:rPr>
              <a:t>SST or subsidence driving the change from Sc to Cu?</a:t>
            </a:r>
          </a:p>
          <a:p>
            <a:pPr marL="669925" indent="-193675"/>
            <a:endParaRPr lang="en-ZW" dirty="0">
              <a:solidFill>
                <a:srgbClr val="002F5F"/>
              </a:solidFill>
            </a:endParaRPr>
          </a:p>
          <a:p>
            <a:pPr marL="669925" indent="-193675">
              <a:buFontTx/>
              <a:buChar char="•"/>
            </a:pPr>
            <a:r>
              <a:rPr lang="en-ZW" dirty="0">
                <a:solidFill>
                  <a:srgbClr val="002F5F"/>
                </a:solidFill>
              </a:rPr>
              <a:t>Drizzle only a few mm per day does it matter?</a:t>
            </a:r>
          </a:p>
          <a:p>
            <a:pPr marL="669925" indent="-193675">
              <a:buFontTx/>
              <a:buChar char="•"/>
            </a:pPr>
            <a:endParaRPr lang="en-ZW" dirty="0">
              <a:solidFill>
                <a:srgbClr val="002F5F"/>
              </a:solidFill>
            </a:endParaRPr>
          </a:p>
          <a:p>
            <a:pPr marL="669925" indent="-193675">
              <a:buFontTx/>
              <a:buChar char="•"/>
            </a:pPr>
            <a:r>
              <a:rPr lang="en-ZW" dirty="0">
                <a:solidFill>
                  <a:srgbClr val="002F5F"/>
                </a:solidFill>
              </a:rPr>
              <a:t>Subsidence very small vertical motions, is it important?</a:t>
            </a:r>
          </a:p>
          <a:p>
            <a:pPr marL="669925" indent="-193675" algn="ctr"/>
            <a:endParaRPr lang="en-ZW" dirty="0">
              <a:solidFill>
                <a:srgbClr val="002F5F"/>
              </a:solidFill>
            </a:endParaRPr>
          </a:p>
          <a:p>
            <a:pPr marL="669925" indent="-193675">
              <a:buFontTx/>
              <a:buChar char="•"/>
            </a:pPr>
            <a:endParaRPr lang="en-ZW" dirty="0">
              <a:solidFill>
                <a:srgbClr val="002F5F"/>
              </a:solidFill>
            </a:endParaRPr>
          </a:p>
        </p:txBody>
      </p:sp>
      <p:sp>
        <p:nvSpPr>
          <p:cNvPr id="3" name="Rectangle 1027"/>
          <p:cNvSpPr>
            <a:spLocks noChangeArrowheads="1"/>
          </p:cNvSpPr>
          <p:nvPr/>
        </p:nvSpPr>
        <p:spPr bwMode="auto">
          <a:xfrm>
            <a:off x="838200" y="4848225"/>
            <a:ext cx="7467600" cy="9233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69925" indent="-193675" algn="ctr"/>
            <a:r>
              <a:rPr lang="en-ZW" dirty="0">
                <a:solidFill>
                  <a:srgbClr val="002F5F"/>
                </a:solidFill>
              </a:rPr>
              <a:t>In a model it is possible to pick these </a:t>
            </a:r>
            <a:r>
              <a:rPr lang="en-ZW" dirty="0" smtClean="0">
                <a:solidFill>
                  <a:srgbClr val="002F5F"/>
                </a:solidFill>
              </a:rPr>
              <a:t>pieces </a:t>
            </a:r>
            <a:r>
              <a:rPr lang="en-ZW" dirty="0">
                <a:solidFill>
                  <a:srgbClr val="002F5F"/>
                </a:solidFill>
              </a:rPr>
              <a:t>apart </a:t>
            </a:r>
          </a:p>
          <a:p>
            <a:pPr marL="669925" indent="-193675" algn="ctr"/>
            <a:r>
              <a:rPr lang="en-ZW" dirty="0">
                <a:solidFill>
                  <a:srgbClr val="002F5F"/>
                </a:solidFill>
              </a:rPr>
              <a:t>– </a:t>
            </a:r>
          </a:p>
          <a:p>
            <a:pPr marL="669925" indent="-193675" algn="ctr"/>
            <a:r>
              <a:rPr lang="en-ZW" dirty="0">
                <a:solidFill>
                  <a:srgbClr val="002F5F"/>
                </a:solidFill>
              </a:rPr>
              <a:t>never possible in real life</a:t>
            </a:r>
          </a:p>
        </p:txBody>
      </p:sp>
      <p:sp>
        <p:nvSpPr>
          <p:cNvPr id="4" name="Rectangle 1028"/>
          <p:cNvSpPr>
            <a:spLocks noChangeArrowheads="1"/>
          </p:cNvSpPr>
          <p:nvPr/>
        </p:nvSpPr>
        <p:spPr bwMode="auto">
          <a:xfrm>
            <a:off x="76200" y="257152"/>
            <a:ext cx="75676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ZW" sz="2400" b="1" dirty="0" smtClean="0">
                <a:solidFill>
                  <a:srgbClr val="002F5F"/>
                </a:solidFill>
                <a:latin typeface="+mj-lt"/>
              </a:rPr>
              <a:t>Sensitivity experiments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gsven\Mina dokument\ARKIV\EDUCATION\MOLNFYSIK_PHD-COURSE\SEMINARFIG\ql_no_s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3663"/>
            <a:ext cx="3976688" cy="3335337"/>
          </a:xfrm>
          <a:prstGeom prst="rect">
            <a:avLst/>
          </a:prstGeom>
          <a:noFill/>
        </p:spPr>
      </p:pic>
      <p:pic>
        <p:nvPicPr>
          <p:cNvPr id="3" name="Picture 5" descr="C:\Documents and Settings\gsven\Mina dokument\ARKIV\EDUCATION\MOLNFYSIK_PHD-COURSE\SEMINARFIG\ql_no_dri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9688" y="3524250"/>
            <a:ext cx="3973512" cy="3333750"/>
          </a:xfrm>
          <a:prstGeom prst="rect">
            <a:avLst/>
          </a:prstGeom>
          <a:noFill/>
        </p:spPr>
      </p:pic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786313" y="76200"/>
            <a:ext cx="3976687" cy="3352800"/>
            <a:chOff x="2832" y="48"/>
            <a:chExt cx="2505" cy="2112"/>
          </a:xfrm>
        </p:grpSpPr>
        <p:pic>
          <p:nvPicPr>
            <p:cNvPr id="5" name="Picture 7" descr="C:\Documents and Settings\gsven\Mina dokument\ARKIV\EDUCATION\MOLNFYSIK_PHD-COURSE\SEMINARFIG\ql_no_ss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32" y="48"/>
              <a:ext cx="2505" cy="2101"/>
            </a:xfrm>
            <a:prstGeom prst="rect">
              <a:avLst/>
            </a:prstGeom>
            <a:noFill/>
          </p:spPr>
        </p:pic>
        <p:pic>
          <p:nvPicPr>
            <p:cNvPr id="6" name="Picture 6" descr="C:\Documents and Settings\gsven\Mina dokument\ARKIV\EDUCATION\MOLNFYSIK_PHD-COURSE\SEMINARFIG\ql_no_su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52" y="57"/>
              <a:ext cx="2276" cy="210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Documents and Settings\gsven\Mina dokument\ARKIV\EDUCATION\MOLNFYSIK_PHD-COURSE\SEMINARFIG\ql_no_subdri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5050" y="14288"/>
            <a:ext cx="3979863" cy="3338512"/>
          </a:xfrm>
          <a:prstGeom prst="rect">
            <a:avLst/>
          </a:prstGeom>
          <a:noFill/>
        </p:spPr>
      </p:pic>
      <p:pic>
        <p:nvPicPr>
          <p:cNvPr id="7" name="Picture 6" descr="C:\Documents and Settings\gsven\Mina dokument\ARKIV\EDUCATION\MOLNFYSIK_PHD-COURSE\SEMINARFIG\ql_no_subdri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7588" y="3513138"/>
            <a:ext cx="3979862" cy="3338512"/>
          </a:xfrm>
          <a:prstGeom prst="rect">
            <a:avLst/>
          </a:prstGeom>
          <a:noFill/>
        </p:spPr>
      </p:pic>
      <p:pic>
        <p:nvPicPr>
          <p:cNvPr id="8" name="Picture 2" descr="C:\Documents and Settings\gsven\Mina dokument\ARKIV\EDUCATION\MOLNFYSIK_PHD-COURSE\SEMINARFIG\ql_no_sstdri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6050" y="0"/>
            <a:ext cx="3613150" cy="3338513"/>
          </a:xfrm>
          <a:prstGeom prst="rect">
            <a:avLst/>
          </a:prstGeom>
          <a:noFill/>
        </p:spPr>
      </p:pic>
      <p:pic>
        <p:nvPicPr>
          <p:cNvPr id="9" name="Picture 3" descr="C:\Documents and Settings\gsven\Mina dokument\ARKIV\EDUCATION\MOLNFYSIK_PHD-COURSE\SEMINARFIG\ql_no_sstsu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76200"/>
            <a:ext cx="3979863" cy="3338513"/>
          </a:xfrm>
          <a:prstGeom prst="rect">
            <a:avLst/>
          </a:prstGeom>
          <a:noFill/>
        </p:spPr>
      </p:pic>
      <p:pic>
        <p:nvPicPr>
          <p:cNvPr id="10" name="Picture 4" descr="C:\Documents and Settings\gsven\Mina dokument\ARKIV\EDUCATION\MOLNFYSIK_PHD-COURSE\SEMINARFIG\ql_no_sstsubdri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6050" y="3519488"/>
            <a:ext cx="3613150" cy="3338512"/>
          </a:xfrm>
          <a:prstGeom prst="rect">
            <a:avLst/>
          </a:prstGeom>
          <a:noFill/>
        </p:spPr>
      </p:pic>
      <p:pic>
        <p:nvPicPr>
          <p:cNvPr id="11" name="Picture 5" descr="C:\Documents and Settings\gsven\Mina dokument\ARKIV\EDUCATION\MOLNFYSIK_PHD-COURSE\SEMINARFIG\ql_no_subdri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519488"/>
            <a:ext cx="3979863" cy="333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139952" y="304800"/>
            <a:ext cx="3465835" cy="6288088"/>
            <a:chOff x="3986485" y="304800"/>
            <a:chExt cx="3465835" cy="6288088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7720"/>
            <a:stretch>
              <a:fillRect/>
            </a:stretch>
          </p:blipFill>
          <p:spPr bwMode="auto">
            <a:xfrm>
              <a:off x="4078560" y="304800"/>
              <a:ext cx="3373760" cy="6288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 rot="16200000">
              <a:off x="3667398" y="638175"/>
              <a:ext cx="1063625" cy="396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v-SE" sz="2000">
                  <a:latin typeface="Arial Unicode MS" pitchFamily="34" charset="-128"/>
                </a:rPr>
                <a:t>Z</a:t>
              </a:r>
              <a:r>
                <a:rPr lang="sv-SE" sz="2000" baseline="-25000">
                  <a:latin typeface="Arial Unicode MS" pitchFamily="34" charset="-128"/>
                </a:rPr>
                <a:t>cloud-top</a:t>
              </a:r>
              <a:endParaRPr lang="en-US" sz="2000" baseline="-25000">
                <a:latin typeface="Arial Unicode MS" pitchFamily="34" charset="-128"/>
              </a:endParaRP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 rot="16200000">
              <a:off x="3641998" y="3240088"/>
              <a:ext cx="1085850" cy="396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sv-SE" sz="2000">
                  <a:latin typeface="Arial Unicode MS" pitchFamily="34" charset="-128"/>
                </a:rPr>
                <a:t>LWP</a:t>
              </a:r>
              <a:endParaRPr lang="en-US" sz="2000">
                <a:latin typeface="Arial Unicode MS" pitchFamily="34" charset="-128"/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 rot="16200000">
              <a:off x="3705498" y="4411663"/>
              <a:ext cx="989013" cy="396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v-SE" sz="2000">
                  <a:latin typeface="Arial Unicode MS" pitchFamily="34" charset="-128"/>
                </a:rPr>
                <a:t>Albedo</a:t>
              </a:r>
              <a:endParaRPr lang="en-US" sz="2000">
                <a:latin typeface="Arial Unicode MS" pitchFamily="34" charset="-128"/>
              </a:endParaRP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 rot="16200000">
              <a:off x="3705498" y="5630863"/>
              <a:ext cx="989013" cy="396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v-SE" sz="2000">
                  <a:latin typeface="Arial Unicode MS" pitchFamily="34" charset="-128"/>
                </a:rPr>
                <a:t>Drizzle</a:t>
              </a:r>
              <a:endParaRPr lang="en-US" sz="2000">
                <a:latin typeface="Arial Unicode MS" pitchFamily="34" charset="-128"/>
              </a:endParaRP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 rot="16200000">
              <a:off x="3555715" y="1915554"/>
              <a:ext cx="1258416" cy="3968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v-SE" sz="2000" dirty="0" smtClean="0">
                  <a:latin typeface="Arial Unicode MS" pitchFamily="34" charset="-128"/>
                </a:rPr>
                <a:t>Z</a:t>
              </a:r>
              <a:r>
                <a:rPr lang="sv-SE" sz="2000" baseline="-25000" dirty="0" smtClean="0">
                  <a:latin typeface="Arial Unicode MS" pitchFamily="34" charset="-128"/>
                </a:rPr>
                <a:t>cloud-base</a:t>
              </a:r>
              <a:endParaRPr lang="en-US" sz="2000" baseline="-25000" dirty="0">
                <a:latin typeface="Arial Unicode MS" pitchFamily="34" charset="-128"/>
              </a:endParaRPr>
            </a:p>
          </p:txBody>
        </p:sp>
      </p:grpSp>
      <p:sp>
        <p:nvSpPr>
          <p:cNvPr id="4" name="Rectangle 1028"/>
          <p:cNvSpPr>
            <a:spLocks noChangeArrowheads="1"/>
          </p:cNvSpPr>
          <p:nvPr/>
        </p:nvSpPr>
        <p:spPr bwMode="auto">
          <a:xfrm>
            <a:off x="76200" y="257152"/>
            <a:ext cx="75676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ZW" sz="2400" b="1" dirty="0" smtClean="0">
                <a:solidFill>
                  <a:srgbClr val="002F5F"/>
                </a:solidFill>
                <a:latin typeface="+mj-lt"/>
              </a:rPr>
              <a:t>Sensitivity experiments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r="3377"/>
          <a:stretch>
            <a:fillRect/>
          </a:stretch>
        </p:blipFill>
        <p:spPr bwMode="auto">
          <a:xfrm>
            <a:off x="19943" y="4191000"/>
            <a:ext cx="4120009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 rot="16200000">
            <a:off x="-149994" y="4716462"/>
            <a:ext cx="838200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000" dirty="0">
                <a:latin typeface="Arial Unicode MS" pitchFamily="34" charset="-128"/>
              </a:rPr>
              <a:t>TKE</a:t>
            </a:r>
            <a:endParaRPr lang="en-US" sz="2000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 txBox="1">
            <a:spLocks/>
          </p:cNvSpPr>
          <p:nvPr/>
        </p:nvSpPr>
        <p:spPr>
          <a:xfrm>
            <a:off x="447644" y="519090"/>
            <a:ext cx="7358114" cy="78581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rgbClr val="002F5F"/>
                </a:solidFill>
                <a:latin typeface="+mj-lt"/>
                <a:ea typeface="+mj-ea"/>
                <a:cs typeface="+mj-cs"/>
              </a:rPr>
              <a:t>Vertical velocity at PBL top</a:t>
            </a:r>
          </a:p>
          <a:p>
            <a:pPr lvl="0"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rgbClr val="002F5F"/>
                </a:solidFill>
                <a:latin typeface="+mj-lt"/>
                <a:ea typeface="+mj-ea"/>
                <a:cs typeface="+mj-cs"/>
              </a:rPr>
              <a:t>HIRLAM simulation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5720" y="6433591"/>
            <a:ext cx="47416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F5F"/>
                </a:solidFill>
              </a:rPr>
              <a:t>EUCLIPSE/GCSS Meeting,  29-30 September 2010</a:t>
            </a:r>
            <a:endParaRPr lang="sv-SE" sz="1400" dirty="0"/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6588224" y="6476706"/>
            <a:ext cx="24833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400" i="1" dirty="0" smtClean="0">
                <a:solidFill>
                  <a:srgbClr val="002F5F"/>
                </a:solidFill>
                <a:latin typeface="+mn-lt"/>
              </a:rPr>
              <a:t>Sigg and Svensson, 2004</a:t>
            </a:r>
            <a:endParaRPr lang="sv-SE" sz="1400" i="1" dirty="0">
              <a:solidFill>
                <a:srgbClr val="002F5F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18110" b="18714"/>
          <a:stretch>
            <a:fillRect/>
          </a:stretch>
        </p:blipFill>
        <p:spPr bwMode="auto">
          <a:xfrm>
            <a:off x="827584" y="1844824"/>
            <a:ext cx="748883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07504" y="2204864"/>
            <a:ext cx="2808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solidFill>
                  <a:srgbClr val="002F5F"/>
                </a:solidFill>
              </a:rPr>
              <a:t>Oscillations are due to inertia-gravity waves that propagate from the non-elliptic areas where gradient-wind balance cannot be maintained.</a:t>
            </a:r>
            <a:endParaRPr lang="sv-SE" dirty="0">
              <a:solidFill>
                <a:srgbClr val="002F5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 txBox="1">
            <a:spLocks/>
          </p:cNvSpPr>
          <p:nvPr/>
        </p:nvSpPr>
        <p:spPr>
          <a:xfrm>
            <a:off x="447644" y="519090"/>
            <a:ext cx="7358114" cy="78581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rgbClr val="002F5F"/>
                </a:solidFill>
                <a:latin typeface="+mj-lt"/>
                <a:ea typeface="+mj-ea"/>
                <a:cs typeface="+mj-cs"/>
              </a:rPr>
              <a:t>Synoptic-scale divergence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1890" y="2139404"/>
            <a:ext cx="694055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07504" y="2204864"/>
            <a:ext cx="3286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solidFill>
                  <a:srgbClr val="002F5F"/>
                </a:solidFill>
              </a:rPr>
              <a:t>Filtered vertical velocities removing scales smaller than 15h</a:t>
            </a:r>
            <a:endParaRPr lang="sv-SE" dirty="0">
              <a:solidFill>
                <a:srgbClr val="002F5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62516" y="2357264"/>
            <a:ext cx="981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solidFill>
                  <a:srgbClr val="002F5F"/>
                </a:solidFill>
              </a:rPr>
              <a:t>South</a:t>
            </a:r>
            <a:endParaRPr lang="sv-SE" dirty="0">
              <a:solidFill>
                <a:srgbClr val="002F5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62516" y="3923764"/>
            <a:ext cx="981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solidFill>
                  <a:srgbClr val="002F5F"/>
                </a:solidFill>
              </a:rPr>
              <a:t>North</a:t>
            </a:r>
            <a:endParaRPr lang="sv-SE" dirty="0">
              <a:solidFill>
                <a:srgbClr val="002F5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6660232" y="4149080"/>
            <a:ext cx="648072" cy="1588"/>
          </a:xfrm>
          <a:prstGeom prst="straightConnector1">
            <a:avLst/>
          </a:prstGeom>
          <a:ln w="38100">
            <a:solidFill>
              <a:srgbClr val="002F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6660232" y="2564904"/>
            <a:ext cx="648072" cy="504056"/>
          </a:xfrm>
          <a:prstGeom prst="straightConnector1">
            <a:avLst/>
          </a:prstGeom>
          <a:ln w="38100">
            <a:solidFill>
              <a:srgbClr val="002F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85720" y="6433591"/>
            <a:ext cx="47416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F5F"/>
                </a:solidFill>
              </a:rPr>
              <a:t>EUCLIPSE/GCSS Meeting,  29-30 September 2010</a:t>
            </a:r>
            <a:endParaRPr lang="sv-SE" sz="1400" dirty="0"/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6588224" y="6476706"/>
            <a:ext cx="24833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400" i="1" dirty="0" smtClean="0">
                <a:solidFill>
                  <a:srgbClr val="002F5F"/>
                </a:solidFill>
                <a:latin typeface="+mn-lt"/>
              </a:rPr>
              <a:t>Sigg and Svensson, 2004</a:t>
            </a:r>
            <a:endParaRPr lang="sv-SE" sz="1400" i="1" dirty="0">
              <a:solidFill>
                <a:srgbClr val="002F5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"/>
          <p:cNvSpPr txBox="1">
            <a:spLocks/>
          </p:cNvSpPr>
          <p:nvPr/>
        </p:nvSpPr>
        <p:spPr>
          <a:xfrm>
            <a:off x="642910" y="3143248"/>
            <a:ext cx="7786742" cy="78581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600" b="1" dirty="0" smtClean="0">
                <a:solidFill>
                  <a:srgbClr val="002F5F"/>
                </a:solidFill>
                <a:latin typeface="+mj-lt"/>
                <a:ea typeface="+mj-ea"/>
                <a:cs typeface="+mj-cs"/>
              </a:rPr>
              <a:t>END</a:t>
            </a:r>
            <a:endParaRPr kumimoji="0" lang="sv-SE" sz="2600" b="1" i="0" u="none" strike="noStrike" kern="1200" cap="none" spc="0" normalizeH="0" baseline="0" noProof="0" dirty="0">
              <a:ln>
                <a:noFill/>
              </a:ln>
              <a:solidFill>
                <a:srgbClr val="002F5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 txBox="1">
            <a:spLocks/>
          </p:cNvSpPr>
          <p:nvPr/>
        </p:nvSpPr>
        <p:spPr>
          <a:xfrm>
            <a:off x="357158" y="519090"/>
            <a:ext cx="7358114" cy="78581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600" b="1" dirty="0" err="1" smtClean="0">
                <a:solidFill>
                  <a:srgbClr val="002F5F"/>
                </a:solidFill>
                <a:latin typeface="+mj-lt"/>
                <a:ea typeface="+mj-ea"/>
                <a:cs typeface="+mj-cs"/>
              </a:rPr>
              <a:t>Airmass</a:t>
            </a:r>
            <a:r>
              <a:rPr lang="en-US" sz="2600" b="1" dirty="0" smtClean="0">
                <a:solidFill>
                  <a:srgbClr val="002F5F"/>
                </a:solidFill>
                <a:latin typeface="+mj-lt"/>
                <a:ea typeface="+mj-ea"/>
                <a:cs typeface="+mj-cs"/>
              </a:rPr>
              <a:t> tracked by </a:t>
            </a:r>
            <a:r>
              <a:rPr lang="en-US" sz="2600" b="1" dirty="0" err="1" smtClean="0">
                <a:solidFill>
                  <a:srgbClr val="002F5F"/>
                </a:solidFill>
                <a:latin typeface="+mj-lt"/>
                <a:ea typeface="+mj-ea"/>
                <a:cs typeface="+mj-cs"/>
              </a:rPr>
              <a:t>ballons</a:t>
            </a:r>
            <a:r>
              <a:rPr lang="en-US" sz="2600" b="1" dirty="0" smtClean="0">
                <a:solidFill>
                  <a:srgbClr val="002F5F"/>
                </a:solidFill>
                <a:latin typeface="+mj-lt"/>
                <a:ea typeface="+mj-ea"/>
                <a:cs typeface="+mj-cs"/>
              </a:rPr>
              <a:t> and forecasts – same </a:t>
            </a:r>
            <a:r>
              <a:rPr lang="en-US" sz="2600" b="1" dirty="0" err="1" smtClean="0">
                <a:solidFill>
                  <a:srgbClr val="002F5F"/>
                </a:solidFill>
                <a:latin typeface="+mj-lt"/>
                <a:ea typeface="+mj-ea"/>
                <a:cs typeface="+mj-cs"/>
              </a:rPr>
              <a:t>airmass</a:t>
            </a:r>
            <a:r>
              <a:rPr lang="en-US" sz="2600" b="1" dirty="0" smtClean="0">
                <a:solidFill>
                  <a:srgbClr val="002F5F"/>
                </a:solidFill>
                <a:latin typeface="+mj-lt"/>
                <a:ea typeface="+mj-ea"/>
                <a:cs typeface="+mj-cs"/>
              </a:rPr>
              <a:t> revisited with research aircraft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676400"/>
            <a:ext cx="7715250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 txBox="1">
            <a:spLocks/>
          </p:cNvSpPr>
          <p:nvPr/>
        </p:nvSpPr>
        <p:spPr>
          <a:xfrm>
            <a:off x="447644" y="519090"/>
            <a:ext cx="7358114" cy="78581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rgbClr val="002F5F"/>
                </a:solidFill>
                <a:latin typeface="+mj-lt"/>
                <a:ea typeface="+mj-ea"/>
                <a:cs typeface="+mj-cs"/>
              </a:rPr>
              <a:t>ASTEX 1</a:t>
            </a:r>
            <a:r>
              <a:rPr lang="en-US" sz="2600" b="1" baseline="30000" dirty="0" smtClean="0">
                <a:solidFill>
                  <a:srgbClr val="002F5F"/>
                </a:solidFill>
                <a:latin typeface="+mj-lt"/>
                <a:ea typeface="+mj-ea"/>
                <a:cs typeface="+mj-cs"/>
              </a:rPr>
              <a:t>st</a:t>
            </a:r>
            <a:r>
              <a:rPr lang="en-US" sz="2600" b="1" dirty="0" smtClean="0">
                <a:solidFill>
                  <a:srgbClr val="002F5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dirty="0" err="1" smtClean="0">
                <a:solidFill>
                  <a:srgbClr val="002F5F"/>
                </a:solidFill>
                <a:latin typeface="+mj-lt"/>
                <a:ea typeface="+mj-ea"/>
                <a:cs typeface="+mj-cs"/>
              </a:rPr>
              <a:t>Lagrangian</a:t>
            </a:r>
            <a:r>
              <a:rPr lang="en-US" sz="2600" b="1" dirty="0" smtClean="0">
                <a:solidFill>
                  <a:srgbClr val="002F5F"/>
                </a:solidFill>
                <a:latin typeface="+mj-lt"/>
                <a:ea typeface="+mj-ea"/>
                <a:cs typeface="+mj-cs"/>
              </a:rPr>
              <a:t> experiment</a:t>
            </a:r>
          </a:p>
        </p:txBody>
      </p:sp>
      <p:pic>
        <p:nvPicPr>
          <p:cNvPr id="8" name="Picture 2" descr="C:\Documents and Settings\gsven\Mina dokument\ARKIV\EDUCATION\MOLNFYSIK_PHD-COURSE\SEMINARFIG\sst_time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09800"/>
            <a:ext cx="7489825" cy="37734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85720" y="6433591"/>
            <a:ext cx="47416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F5F"/>
                </a:solidFill>
              </a:rPr>
              <a:t>EUCLIPSE/GCSS Meeting,  29-30 September 2010</a:t>
            </a:r>
            <a:endParaRPr lang="sv-SE" sz="1400" dirty="0"/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805049" y="6476706"/>
            <a:ext cx="21531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400" i="1" dirty="0" smtClean="0">
                <a:solidFill>
                  <a:srgbClr val="002F5F"/>
                </a:solidFill>
                <a:latin typeface="+mn-lt"/>
              </a:rPr>
              <a:t>Svensson et al., 2000</a:t>
            </a:r>
            <a:endParaRPr lang="sv-SE" sz="1400" i="1" dirty="0">
              <a:solidFill>
                <a:srgbClr val="002F5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 txBox="1">
            <a:spLocks/>
          </p:cNvSpPr>
          <p:nvPr/>
        </p:nvSpPr>
        <p:spPr>
          <a:xfrm>
            <a:off x="447644" y="519090"/>
            <a:ext cx="7358114" cy="78581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rgbClr val="002F5F"/>
                </a:solidFill>
                <a:latin typeface="+mj-lt"/>
                <a:ea typeface="+mj-ea"/>
                <a:cs typeface="+mj-cs"/>
              </a:rPr>
              <a:t>ASTEX 1</a:t>
            </a:r>
            <a:r>
              <a:rPr lang="en-US" sz="2600" b="1" baseline="30000" dirty="0" smtClean="0">
                <a:solidFill>
                  <a:srgbClr val="002F5F"/>
                </a:solidFill>
                <a:latin typeface="+mj-lt"/>
                <a:ea typeface="+mj-ea"/>
                <a:cs typeface="+mj-cs"/>
              </a:rPr>
              <a:t>st</a:t>
            </a:r>
            <a:r>
              <a:rPr lang="en-US" sz="2600" b="1" dirty="0" smtClean="0">
                <a:solidFill>
                  <a:srgbClr val="002F5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dirty="0" err="1" smtClean="0">
                <a:solidFill>
                  <a:srgbClr val="002F5F"/>
                </a:solidFill>
                <a:latin typeface="+mj-lt"/>
                <a:ea typeface="+mj-ea"/>
                <a:cs typeface="+mj-cs"/>
              </a:rPr>
              <a:t>Lagrangian</a:t>
            </a:r>
            <a:r>
              <a:rPr lang="en-US" sz="2600" b="1" dirty="0" smtClean="0">
                <a:solidFill>
                  <a:srgbClr val="002F5F"/>
                </a:solidFill>
                <a:latin typeface="+mj-lt"/>
                <a:ea typeface="+mj-ea"/>
                <a:cs typeface="+mj-cs"/>
              </a:rPr>
              <a:t> experiment</a:t>
            </a:r>
          </a:p>
        </p:txBody>
      </p:sp>
      <p:pic>
        <p:nvPicPr>
          <p:cNvPr id="4" name="Picture 2" descr="C:\Documents and Settings\gsven\Mina dokument\ARKIV\EDUCATION\MOLNFYSIK_PHD-COURSE\SEMINARFIG\div_time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9" y="1700808"/>
            <a:ext cx="7036468" cy="4108459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85720" y="6433591"/>
            <a:ext cx="47416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F5F"/>
                </a:solidFill>
              </a:rPr>
              <a:t>EUCLIPSE/GCSS Meeting,  29-30 September 2010</a:t>
            </a:r>
            <a:endParaRPr lang="sv-SE" sz="1400" dirty="0"/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6805049" y="6476706"/>
            <a:ext cx="21531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400" i="1" dirty="0" smtClean="0">
                <a:solidFill>
                  <a:srgbClr val="002F5F"/>
                </a:solidFill>
                <a:latin typeface="+mn-lt"/>
              </a:rPr>
              <a:t>Svensson et al., 2000</a:t>
            </a:r>
            <a:endParaRPr lang="sv-SE" sz="1400" i="1" dirty="0">
              <a:solidFill>
                <a:srgbClr val="002F5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 txBox="1">
            <a:spLocks/>
          </p:cNvSpPr>
          <p:nvPr/>
        </p:nvSpPr>
        <p:spPr>
          <a:xfrm>
            <a:off x="447644" y="519090"/>
            <a:ext cx="7358114" cy="78581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rgbClr val="002F5F"/>
                </a:solidFill>
                <a:latin typeface="+mj-lt"/>
                <a:ea typeface="+mj-ea"/>
                <a:cs typeface="+mj-cs"/>
              </a:rPr>
              <a:t>ASTEX 1</a:t>
            </a:r>
            <a:r>
              <a:rPr lang="en-US" sz="2600" b="1" baseline="30000" dirty="0" smtClean="0">
                <a:solidFill>
                  <a:srgbClr val="002F5F"/>
                </a:solidFill>
                <a:latin typeface="+mj-lt"/>
                <a:ea typeface="+mj-ea"/>
                <a:cs typeface="+mj-cs"/>
              </a:rPr>
              <a:t>st</a:t>
            </a:r>
            <a:r>
              <a:rPr lang="en-US" sz="2600" b="1" dirty="0" smtClean="0">
                <a:solidFill>
                  <a:srgbClr val="002F5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dirty="0" err="1" smtClean="0">
                <a:solidFill>
                  <a:srgbClr val="002F5F"/>
                </a:solidFill>
                <a:latin typeface="+mj-lt"/>
                <a:ea typeface="+mj-ea"/>
                <a:cs typeface="+mj-cs"/>
              </a:rPr>
              <a:t>Lagrangian</a:t>
            </a:r>
            <a:r>
              <a:rPr lang="en-US" sz="2600" b="1" dirty="0" smtClean="0">
                <a:solidFill>
                  <a:srgbClr val="002F5F"/>
                </a:solidFill>
                <a:latin typeface="+mj-lt"/>
                <a:ea typeface="+mj-ea"/>
                <a:cs typeface="+mj-cs"/>
              </a:rPr>
              <a:t> experiment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28600" y="1482946"/>
            <a:ext cx="868680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69925" indent="-193675" algn="ctr">
              <a:spcBef>
                <a:spcPct val="50000"/>
              </a:spcBef>
            </a:pPr>
            <a:r>
              <a:rPr lang="en-ZW" b="1" dirty="0">
                <a:solidFill>
                  <a:srgbClr val="002F5F"/>
                </a:solidFill>
              </a:rPr>
              <a:t>1-D version of the MIUU </a:t>
            </a:r>
            <a:r>
              <a:rPr lang="en-ZW" b="1" dirty="0" err="1">
                <a:solidFill>
                  <a:srgbClr val="002F5F"/>
                </a:solidFill>
              </a:rPr>
              <a:t>mesoscale</a:t>
            </a:r>
            <a:r>
              <a:rPr lang="en-ZW" b="1" dirty="0">
                <a:solidFill>
                  <a:srgbClr val="002F5F"/>
                </a:solidFill>
              </a:rPr>
              <a:t> model</a:t>
            </a:r>
          </a:p>
          <a:p>
            <a:pPr marL="669925" indent="-193675">
              <a:buFontTx/>
              <a:buChar char="•"/>
            </a:pPr>
            <a:endParaRPr lang="en-ZW" b="1" dirty="0">
              <a:solidFill>
                <a:srgbClr val="002F5F"/>
              </a:solidFill>
            </a:endParaRPr>
          </a:p>
          <a:p>
            <a:pPr marL="669925" indent="-193675">
              <a:buFontTx/>
              <a:buChar char="•"/>
            </a:pPr>
            <a:r>
              <a:rPr lang="en-ZW" dirty="0">
                <a:solidFill>
                  <a:srgbClr val="002F5F"/>
                </a:solidFill>
              </a:rPr>
              <a:t>Hydrostatic pressure</a:t>
            </a:r>
          </a:p>
          <a:p>
            <a:pPr marL="669925" indent="-193675">
              <a:buFontTx/>
              <a:buChar char="•"/>
            </a:pPr>
            <a:r>
              <a:rPr lang="en-ZW" dirty="0">
                <a:solidFill>
                  <a:srgbClr val="002F5F"/>
                </a:solidFill>
              </a:rPr>
              <a:t>Prescribed background flow (</a:t>
            </a:r>
            <a:r>
              <a:rPr lang="en-ZW" dirty="0" err="1">
                <a:solidFill>
                  <a:srgbClr val="002F5F"/>
                </a:solidFill>
              </a:rPr>
              <a:t>geostrophic</a:t>
            </a:r>
            <a:r>
              <a:rPr lang="en-ZW" dirty="0">
                <a:solidFill>
                  <a:srgbClr val="002F5F"/>
                </a:solidFill>
              </a:rPr>
              <a:t> wind)</a:t>
            </a:r>
          </a:p>
          <a:p>
            <a:pPr marL="669925" indent="-193675">
              <a:buFontTx/>
              <a:buChar char="•"/>
            </a:pPr>
            <a:r>
              <a:rPr lang="en-ZW" dirty="0">
                <a:solidFill>
                  <a:srgbClr val="002F5F"/>
                </a:solidFill>
              </a:rPr>
              <a:t>Surface fluxes (</a:t>
            </a:r>
            <a:r>
              <a:rPr lang="en-ZW" dirty="0" err="1">
                <a:solidFill>
                  <a:srgbClr val="002F5F"/>
                </a:solidFill>
              </a:rPr>
              <a:t>Fairall</a:t>
            </a:r>
            <a:r>
              <a:rPr lang="en-ZW" dirty="0">
                <a:solidFill>
                  <a:srgbClr val="002F5F"/>
                </a:solidFill>
              </a:rPr>
              <a:t> et al, surface layer similarity and roughness sub-layer treatment)</a:t>
            </a:r>
          </a:p>
          <a:p>
            <a:pPr marL="669925" indent="-193675">
              <a:buFontTx/>
              <a:buChar char="•"/>
            </a:pPr>
            <a:r>
              <a:rPr lang="en-ZW" dirty="0">
                <a:solidFill>
                  <a:srgbClr val="002F5F"/>
                </a:solidFill>
              </a:rPr>
              <a:t>Second-order turbulence closure (Mellor-Yamada type with prognostic TKE)</a:t>
            </a:r>
          </a:p>
          <a:p>
            <a:pPr marL="669925" indent="-193675">
              <a:buFontTx/>
              <a:buChar char="•"/>
            </a:pPr>
            <a:r>
              <a:rPr lang="en-ZW" dirty="0" err="1">
                <a:solidFill>
                  <a:srgbClr val="002F5F"/>
                </a:solidFill>
              </a:rPr>
              <a:t>Subgrid</a:t>
            </a:r>
            <a:r>
              <a:rPr lang="en-ZW" dirty="0">
                <a:solidFill>
                  <a:srgbClr val="002F5F"/>
                </a:solidFill>
              </a:rPr>
              <a:t>-scale </a:t>
            </a:r>
            <a:r>
              <a:rPr lang="en-ZW" dirty="0" err="1">
                <a:solidFill>
                  <a:srgbClr val="002F5F"/>
                </a:solidFill>
              </a:rPr>
              <a:t>condesation</a:t>
            </a:r>
            <a:endParaRPr lang="en-ZW" dirty="0">
              <a:solidFill>
                <a:srgbClr val="002F5F"/>
              </a:solidFill>
            </a:endParaRPr>
          </a:p>
          <a:p>
            <a:pPr marL="669925" indent="-193675">
              <a:buFontTx/>
              <a:buChar char="•"/>
            </a:pPr>
            <a:r>
              <a:rPr lang="en-ZW" dirty="0">
                <a:solidFill>
                  <a:srgbClr val="002F5F"/>
                </a:solidFill>
              </a:rPr>
              <a:t>Short and long-wave radiation (</a:t>
            </a:r>
            <a:r>
              <a:rPr lang="en-ZW" dirty="0" err="1">
                <a:solidFill>
                  <a:srgbClr val="002F5F"/>
                </a:solidFill>
              </a:rPr>
              <a:t>Fu&amp;Liou</a:t>
            </a:r>
            <a:r>
              <a:rPr lang="en-ZW" dirty="0">
                <a:solidFill>
                  <a:srgbClr val="002F5F"/>
                </a:solidFill>
              </a:rPr>
              <a:t>, delta four-stream and correlated </a:t>
            </a:r>
            <a:r>
              <a:rPr lang="en-ZW" dirty="0" smtClean="0">
                <a:solidFill>
                  <a:srgbClr val="002F5F"/>
                </a:solidFill>
              </a:rPr>
              <a:t>k-distribution)</a:t>
            </a:r>
          </a:p>
          <a:p>
            <a:pPr marL="669925" indent="-193675">
              <a:buFontTx/>
              <a:buChar char="•"/>
            </a:pPr>
            <a:r>
              <a:rPr lang="en-ZW" dirty="0" smtClean="0">
                <a:solidFill>
                  <a:srgbClr val="002F5F"/>
                </a:solidFill>
              </a:rPr>
              <a:t>A </a:t>
            </a:r>
            <a:r>
              <a:rPr lang="en-ZW" dirty="0">
                <a:solidFill>
                  <a:srgbClr val="002F5F"/>
                </a:solidFill>
              </a:rPr>
              <a:t>simplified algorithm for prognostic drizzle water </a:t>
            </a:r>
            <a:endParaRPr lang="en-ZW" dirty="0" smtClean="0">
              <a:solidFill>
                <a:srgbClr val="002F5F"/>
              </a:solidFill>
            </a:endParaRPr>
          </a:p>
          <a:p>
            <a:pPr marL="1336675" indent="-190500">
              <a:buFontTx/>
              <a:buChar char="•"/>
            </a:pPr>
            <a:r>
              <a:rPr lang="en-ZW" dirty="0" smtClean="0">
                <a:solidFill>
                  <a:srgbClr val="002F5F"/>
                </a:solidFill>
                <a:latin typeface="Arial Unicode MS" pitchFamily="34" charset="-128"/>
              </a:rPr>
              <a:t>conversion of cloud water to drizzle </a:t>
            </a:r>
          </a:p>
          <a:p>
            <a:pPr marL="1336675" indent="-190500">
              <a:buFontTx/>
              <a:buChar char="•"/>
            </a:pPr>
            <a:r>
              <a:rPr lang="en-ZW" dirty="0" smtClean="0">
                <a:solidFill>
                  <a:srgbClr val="002F5F"/>
                </a:solidFill>
                <a:latin typeface="Arial Unicode MS" pitchFamily="34" charset="-128"/>
              </a:rPr>
              <a:t>collection of cloud drops by raindrops</a:t>
            </a:r>
          </a:p>
          <a:p>
            <a:pPr marL="1336675" indent="-190500">
              <a:buFontTx/>
              <a:buChar char="•"/>
            </a:pPr>
            <a:r>
              <a:rPr lang="en-ZW" dirty="0" smtClean="0">
                <a:solidFill>
                  <a:srgbClr val="002F5F"/>
                </a:solidFill>
                <a:latin typeface="Arial Unicode MS" pitchFamily="34" charset="-128"/>
              </a:rPr>
              <a:t>fall-out of rain drops</a:t>
            </a:r>
          </a:p>
          <a:p>
            <a:pPr marL="1336675" indent="-190500">
              <a:buFontTx/>
              <a:buChar char="•"/>
            </a:pPr>
            <a:r>
              <a:rPr lang="en-ZW" dirty="0" smtClean="0">
                <a:solidFill>
                  <a:srgbClr val="002F5F"/>
                </a:solidFill>
                <a:latin typeface="Arial Unicode MS" pitchFamily="34" charset="-128"/>
              </a:rPr>
              <a:t>evaporation of rain drops in sub-saturated air</a:t>
            </a:r>
            <a:endParaRPr lang="en-US" dirty="0" smtClean="0">
              <a:solidFill>
                <a:srgbClr val="002F5F"/>
              </a:solidFill>
              <a:latin typeface="Arial Unicode MS" pitchFamily="34" charset="-128"/>
            </a:endParaRPr>
          </a:p>
          <a:p>
            <a:pPr marL="669925" indent="-193675">
              <a:buFontTx/>
              <a:buChar char="•"/>
            </a:pPr>
            <a:endParaRPr lang="en-ZW" dirty="0">
              <a:solidFill>
                <a:srgbClr val="002F5F"/>
              </a:solidFill>
            </a:endParaRPr>
          </a:p>
          <a:p>
            <a:pPr marL="669925" indent="-193675"/>
            <a:r>
              <a:rPr lang="en-ZW" dirty="0">
                <a:solidFill>
                  <a:srgbClr val="002F5F"/>
                </a:solidFill>
              </a:rPr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720" y="6433591"/>
            <a:ext cx="47416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F5F"/>
                </a:solidFill>
              </a:rPr>
              <a:t>EUCLIPSE/GCSS Meeting,  29-30 September 2010</a:t>
            </a:r>
            <a:endParaRPr lang="sv-SE" sz="1400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805049" y="6476706"/>
            <a:ext cx="21531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400" i="1" dirty="0" smtClean="0">
                <a:solidFill>
                  <a:srgbClr val="002F5F"/>
                </a:solidFill>
                <a:latin typeface="+mn-lt"/>
              </a:rPr>
              <a:t>Svensson et al., 2000</a:t>
            </a:r>
            <a:endParaRPr lang="sv-SE" sz="1400" i="1" dirty="0">
              <a:solidFill>
                <a:srgbClr val="002F5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142844" y="214290"/>
            <a:ext cx="7358114" cy="78581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rgbClr val="002F5F"/>
                </a:solidFill>
                <a:latin typeface="+mj-lt"/>
                <a:ea typeface="+mj-ea"/>
                <a:cs typeface="+mj-cs"/>
              </a:rPr>
              <a:t>A sub-grid scale cloud scheme in this framework: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09600" y="1447800"/>
            <a:ext cx="3581400" cy="46482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>
              <a:solidFill>
                <a:srgbClr val="002F5F"/>
              </a:solidFill>
            </a:endParaRPr>
          </a:p>
        </p:txBody>
      </p:sp>
      <p:sp>
        <p:nvSpPr>
          <p:cNvPr id="6" name="Oval 8" descr="Light upward diagonal"/>
          <p:cNvSpPr>
            <a:spLocks noChangeArrowheads="1"/>
          </p:cNvSpPr>
          <p:nvPr/>
        </p:nvSpPr>
        <p:spPr bwMode="auto">
          <a:xfrm>
            <a:off x="2286000" y="4489450"/>
            <a:ext cx="1600200" cy="685800"/>
          </a:xfrm>
          <a:prstGeom prst="ellipse">
            <a:avLst/>
          </a:prstGeom>
          <a:pattFill prst="ltUpDiag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>
              <a:solidFill>
                <a:srgbClr val="002F5F"/>
              </a:solidFill>
            </a:endParaRPr>
          </a:p>
        </p:txBody>
      </p:sp>
      <p:sp>
        <p:nvSpPr>
          <p:cNvPr id="7" name="Freeform 13"/>
          <p:cNvSpPr>
            <a:spLocks/>
          </p:cNvSpPr>
          <p:nvPr/>
        </p:nvSpPr>
        <p:spPr bwMode="auto">
          <a:xfrm>
            <a:off x="2794000" y="4506913"/>
            <a:ext cx="1079500" cy="674687"/>
          </a:xfrm>
          <a:custGeom>
            <a:avLst/>
            <a:gdLst/>
            <a:ahLst/>
            <a:cxnLst>
              <a:cxn ang="0">
                <a:pos x="312" y="9"/>
              </a:cxn>
              <a:cxn ang="0">
                <a:pos x="188" y="161"/>
              </a:cxn>
              <a:cxn ang="0">
                <a:pos x="128" y="241"/>
              </a:cxn>
              <a:cxn ang="0">
                <a:pos x="100" y="269"/>
              </a:cxn>
              <a:cxn ang="0">
                <a:pos x="64" y="321"/>
              </a:cxn>
              <a:cxn ang="0">
                <a:pos x="44" y="365"/>
              </a:cxn>
              <a:cxn ang="0">
                <a:pos x="12" y="389"/>
              </a:cxn>
              <a:cxn ang="0">
                <a:pos x="0" y="401"/>
              </a:cxn>
              <a:cxn ang="0">
                <a:pos x="40" y="425"/>
              </a:cxn>
              <a:cxn ang="0">
                <a:pos x="380" y="421"/>
              </a:cxn>
              <a:cxn ang="0">
                <a:pos x="432" y="401"/>
              </a:cxn>
              <a:cxn ang="0">
                <a:pos x="544" y="365"/>
              </a:cxn>
              <a:cxn ang="0">
                <a:pos x="588" y="345"/>
              </a:cxn>
              <a:cxn ang="0">
                <a:pos x="648" y="293"/>
              </a:cxn>
              <a:cxn ang="0">
                <a:pos x="664" y="261"/>
              </a:cxn>
              <a:cxn ang="0">
                <a:pos x="680" y="233"/>
              </a:cxn>
              <a:cxn ang="0">
                <a:pos x="640" y="133"/>
              </a:cxn>
              <a:cxn ang="0">
                <a:pos x="584" y="93"/>
              </a:cxn>
              <a:cxn ang="0">
                <a:pos x="468" y="37"/>
              </a:cxn>
              <a:cxn ang="0">
                <a:pos x="408" y="21"/>
              </a:cxn>
              <a:cxn ang="0">
                <a:pos x="336" y="1"/>
              </a:cxn>
              <a:cxn ang="0">
                <a:pos x="312" y="9"/>
              </a:cxn>
            </a:cxnLst>
            <a:rect l="0" t="0" r="r" b="b"/>
            <a:pathLst>
              <a:path w="680" h="425">
                <a:moveTo>
                  <a:pt x="312" y="9"/>
                </a:moveTo>
                <a:cubicBezTo>
                  <a:pt x="279" y="62"/>
                  <a:pt x="253" y="139"/>
                  <a:pt x="188" y="161"/>
                </a:cubicBezTo>
                <a:cubicBezTo>
                  <a:pt x="172" y="193"/>
                  <a:pt x="149" y="212"/>
                  <a:pt x="128" y="241"/>
                </a:cubicBezTo>
                <a:cubicBezTo>
                  <a:pt x="123" y="257"/>
                  <a:pt x="116" y="264"/>
                  <a:pt x="100" y="269"/>
                </a:cubicBezTo>
                <a:cubicBezTo>
                  <a:pt x="92" y="294"/>
                  <a:pt x="91" y="312"/>
                  <a:pt x="64" y="321"/>
                </a:cubicBezTo>
                <a:cubicBezTo>
                  <a:pt x="57" y="334"/>
                  <a:pt x="55" y="355"/>
                  <a:pt x="44" y="365"/>
                </a:cubicBezTo>
                <a:cubicBezTo>
                  <a:pt x="34" y="374"/>
                  <a:pt x="21" y="380"/>
                  <a:pt x="12" y="389"/>
                </a:cubicBezTo>
                <a:cubicBezTo>
                  <a:pt x="8" y="393"/>
                  <a:pt x="4" y="397"/>
                  <a:pt x="0" y="401"/>
                </a:cubicBezTo>
                <a:cubicBezTo>
                  <a:pt x="15" y="406"/>
                  <a:pt x="27" y="416"/>
                  <a:pt x="40" y="425"/>
                </a:cubicBezTo>
                <a:cubicBezTo>
                  <a:pt x="153" y="424"/>
                  <a:pt x="267" y="424"/>
                  <a:pt x="380" y="421"/>
                </a:cubicBezTo>
                <a:cubicBezTo>
                  <a:pt x="396" y="421"/>
                  <a:pt x="418" y="406"/>
                  <a:pt x="432" y="401"/>
                </a:cubicBezTo>
                <a:cubicBezTo>
                  <a:pt x="469" y="389"/>
                  <a:pt x="509" y="380"/>
                  <a:pt x="544" y="365"/>
                </a:cubicBezTo>
                <a:cubicBezTo>
                  <a:pt x="560" y="358"/>
                  <a:pt x="571" y="349"/>
                  <a:pt x="588" y="345"/>
                </a:cubicBezTo>
                <a:cubicBezTo>
                  <a:pt x="612" y="329"/>
                  <a:pt x="625" y="310"/>
                  <a:pt x="648" y="293"/>
                </a:cubicBezTo>
                <a:cubicBezTo>
                  <a:pt x="660" y="234"/>
                  <a:pt x="642" y="306"/>
                  <a:pt x="664" y="261"/>
                </a:cubicBezTo>
                <a:cubicBezTo>
                  <a:pt x="680" y="229"/>
                  <a:pt x="654" y="250"/>
                  <a:pt x="680" y="233"/>
                </a:cubicBezTo>
                <a:cubicBezTo>
                  <a:pt x="670" y="203"/>
                  <a:pt x="674" y="144"/>
                  <a:pt x="640" y="133"/>
                </a:cubicBezTo>
                <a:cubicBezTo>
                  <a:pt x="620" y="118"/>
                  <a:pt x="609" y="99"/>
                  <a:pt x="584" y="93"/>
                </a:cubicBezTo>
                <a:cubicBezTo>
                  <a:pt x="555" y="64"/>
                  <a:pt x="507" y="47"/>
                  <a:pt x="468" y="37"/>
                </a:cubicBezTo>
                <a:cubicBezTo>
                  <a:pt x="450" y="25"/>
                  <a:pt x="429" y="26"/>
                  <a:pt x="408" y="21"/>
                </a:cubicBezTo>
                <a:cubicBezTo>
                  <a:pt x="386" y="6"/>
                  <a:pt x="360" y="9"/>
                  <a:pt x="336" y="1"/>
                </a:cubicBezTo>
                <a:cubicBezTo>
                  <a:pt x="314" y="5"/>
                  <a:pt x="321" y="0"/>
                  <a:pt x="312" y="9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>
              <a:solidFill>
                <a:srgbClr val="002F5F"/>
              </a:solidFill>
            </a:endParaRPr>
          </a:p>
        </p:txBody>
      </p:sp>
      <p:sp>
        <p:nvSpPr>
          <p:cNvPr id="8" name="Arc 7"/>
          <p:cNvSpPr>
            <a:spLocks/>
          </p:cNvSpPr>
          <p:nvPr/>
        </p:nvSpPr>
        <p:spPr bwMode="auto">
          <a:xfrm flipV="1">
            <a:off x="595313" y="1524000"/>
            <a:ext cx="3581400" cy="4572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77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76" y="0"/>
                </a:moveTo>
                <a:cubicBezTo>
                  <a:pt x="11976" y="42"/>
                  <a:pt x="21600" y="9700"/>
                  <a:pt x="21600" y="21600"/>
                </a:cubicBezTo>
              </a:path>
              <a:path w="21600" h="21600" stroke="0" extrusionOk="0">
                <a:moveTo>
                  <a:pt x="76" y="0"/>
                </a:moveTo>
                <a:cubicBezTo>
                  <a:pt x="11976" y="42"/>
                  <a:pt x="21600" y="970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>
              <a:solidFill>
                <a:srgbClr val="002F5F"/>
              </a:solidFill>
            </a:endParaRPr>
          </a:p>
        </p:txBody>
      </p:sp>
      <p:sp>
        <p:nvSpPr>
          <p:cNvPr id="9" name="Oval 12" descr="Light upward diagonal"/>
          <p:cNvSpPr>
            <a:spLocks noChangeArrowheads="1"/>
          </p:cNvSpPr>
          <p:nvPr/>
        </p:nvSpPr>
        <p:spPr bwMode="auto">
          <a:xfrm>
            <a:off x="2279650" y="4495800"/>
            <a:ext cx="1600200" cy="6858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>
              <a:solidFill>
                <a:srgbClr val="002F5F"/>
              </a:solidFill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097213" y="4724400"/>
            <a:ext cx="3321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>
                <a:solidFill>
                  <a:srgbClr val="002F5F"/>
                </a:solidFill>
              </a:rPr>
              <a:t>*</a:t>
            </a:r>
            <a:endParaRPr lang="en-US" sz="1800">
              <a:solidFill>
                <a:srgbClr val="002F5F"/>
              </a:solidFill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3232150" y="4686300"/>
            <a:ext cx="7439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 sz="1600">
                <a:solidFill>
                  <a:srgbClr val="002F5F"/>
                </a:solidFill>
              </a:rPr>
              <a:t>(T, q)</a:t>
            </a:r>
            <a:endParaRPr lang="en-US" sz="1600">
              <a:solidFill>
                <a:srgbClr val="002F5F"/>
              </a:solidFill>
            </a:endParaRPr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3352800" y="4724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>
              <a:solidFill>
                <a:srgbClr val="002F5F"/>
              </a:solidFill>
            </a:endParaRPr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3619500" y="4800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>
              <a:solidFill>
                <a:srgbClr val="002F5F"/>
              </a:solidFill>
            </a:endParaRPr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>
            <a:off x="2286000" y="54102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>
              <a:solidFill>
                <a:srgbClr val="002F5F"/>
              </a:solidFill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2743200" y="5454650"/>
            <a:ext cx="4411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 sz="1600">
                <a:solidFill>
                  <a:srgbClr val="002F5F"/>
                </a:solidFill>
              </a:rPr>
              <a:t>T´</a:t>
            </a:r>
            <a:endParaRPr lang="en-US" sz="1600">
              <a:solidFill>
                <a:srgbClr val="002F5F"/>
              </a:solidFill>
            </a:endParaRP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1600200" y="4616450"/>
            <a:ext cx="442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 sz="1600">
                <a:solidFill>
                  <a:srgbClr val="002F5F"/>
                </a:solidFill>
              </a:rPr>
              <a:t>q´</a:t>
            </a:r>
            <a:endParaRPr lang="en-US" sz="1600">
              <a:solidFill>
                <a:srgbClr val="002F5F"/>
              </a:solidFill>
            </a:endParaRPr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 flipV="1">
            <a:off x="2133600" y="4495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>
              <a:solidFill>
                <a:srgbClr val="002F5F"/>
              </a:solidFill>
            </a:endParaRP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4724400" y="1447800"/>
            <a:ext cx="3581400" cy="21590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>
              <a:solidFill>
                <a:srgbClr val="002F5F"/>
              </a:solidFill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4724400" y="3937000"/>
            <a:ext cx="3581400" cy="21590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>
              <a:solidFill>
                <a:srgbClr val="002F5F"/>
              </a:solidFill>
            </a:endParaRPr>
          </a:p>
        </p:txBody>
      </p:sp>
      <p:sp>
        <p:nvSpPr>
          <p:cNvPr id="20" name="Freeform 25" descr="Bouquet"/>
          <p:cNvSpPr>
            <a:spLocks/>
          </p:cNvSpPr>
          <p:nvPr/>
        </p:nvSpPr>
        <p:spPr bwMode="auto">
          <a:xfrm>
            <a:off x="4662488" y="2241550"/>
            <a:ext cx="3694112" cy="1384300"/>
          </a:xfrm>
          <a:custGeom>
            <a:avLst/>
            <a:gdLst/>
            <a:ahLst/>
            <a:cxnLst>
              <a:cxn ang="0">
                <a:pos x="59" y="568"/>
              </a:cxn>
              <a:cxn ang="0">
                <a:pos x="275" y="856"/>
              </a:cxn>
              <a:cxn ang="0">
                <a:pos x="807" y="840"/>
              </a:cxn>
              <a:cxn ang="0">
                <a:pos x="1099" y="820"/>
              </a:cxn>
              <a:cxn ang="0">
                <a:pos x="1183" y="856"/>
              </a:cxn>
              <a:cxn ang="0">
                <a:pos x="1443" y="868"/>
              </a:cxn>
              <a:cxn ang="0">
                <a:pos x="1703" y="844"/>
              </a:cxn>
              <a:cxn ang="0">
                <a:pos x="2031" y="852"/>
              </a:cxn>
              <a:cxn ang="0">
                <a:pos x="2047" y="832"/>
              </a:cxn>
              <a:cxn ang="0">
                <a:pos x="2223" y="860"/>
              </a:cxn>
              <a:cxn ang="0">
                <a:pos x="2295" y="772"/>
              </a:cxn>
              <a:cxn ang="0">
                <a:pos x="2327" y="440"/>
              </a:cxn>
              <a:cxn ang="0">
                <a:pos x="2299" y="136"/>
              </a:cxn>
              <a:cxn ang="0">
                <a:pos x="2115" y="132"/>
              </a:cxn>
              <a:cxn ang="0">
                <a:pos x="1987" y="116"/>
              </a:cxn>
              <a:cxn ang="0">
                <a:pos x="1903" y="172"/>
              </a:cxn>
              <a:cxn ang="0">
                <a:pos x="1743" y="172"/>
              </a:cxn>
              <a:cxn ang="0">
                <a:pos x="1635" y="228"/>
              </a:cxn>
              <a:cxn ang="0">
                <a:pos x="1459" y="256"/>
              </a:cxn>
              <a:cxn ang="0">
                <a:pos x="1363" y="288"/>
              </a:cxn>
              <a:cxn ang="0">
                <a:pos x="1267" y="232"/>
              </a:cxn>
              <a:cxn ang="0">
                <a:pos x="1095" y="348"/>
              </a:cxn>
              <a:cxn ang="0">
                <a:pos x="939" y="284"/>
              </a:cxn>
              <a:cxn ang="0">
                <a:pos x="851" y="352"/>
              </a:cxn>
              <a:cxn ang="0">
                <a:pos x="675" y="432"/>
              </a:cxn>
              <a:cxn ang="0">
                <a:pos x="623" y="308"/>
              </a:cxn>
              <a:cxn ang="0">
                <a:pos x="535" y="340"/>
              </a:cxn>
              <a:cxn ang="0">
                <a:pos x="391" y="168"/>
              </a:cxn>
              <a:cxn ang="0">
                <a:pos x="371" y="12"/>
              </a:cxn>
              <a:cxn ang="0">
                <a:pos x="307" y="8"/>
              </a:cxn>
              <a:cxn ang="0">
                <a:pos x="123" y="104"/>
              </a:cxn>
              <a:cxn ang="0">
                <a:pos x="95" y="96"/>
              </a:cxn>
            </a:cxnLst>
            <a:rect l="0" t="0" r="r" b="b"/>
            <a:pathLst>
              <a:path w="2327" h="872">
                <a:moveTo>
                  <a:pt x="55" y="192"/>
                </a:moveTo>
                <a:cubicBezTo>
                  <a:pt x="53" y="318"/>
                  <a:pt x="46" y="443"/>
                  <a:pt x="59" y="568"/>
                </a:cubicBezTo>
                <a:cubicBezTo>
                  <a:pt x="91" y="867"/>
                  <a:pt x="0" y="824"/>
                  <a:pt x="111" y="868"/>
                </a:cubicBezTo>
                <a:cubicBezTo>
                  <a:pt x="170" y="861"/>
                  <a:pt x="209" y="858"/>
                  <a:pt x="275" y="856"/>
                </a:cubicBezTo>
                <a:cubicBezTo>
                  <a:pt x="289" y="853"/>
                  <a:pt x="729" y="844"/>
                  <a:pt x="747" y="844"/>
                </a:cubicBezTo>
                <a:cubicBezTo>
                  <a:pt x="780" y="836"/>
                  <a:pt x="766" y="833"/>
                  <a:pt x="807" y="840"/>
                </a:cubicBezTo>
                <a:cubicBezTo>
                  <a:pt x="826" y="843"/>
                  <a:pt x="863" y="848"/>
                  <a:pt x="863" y="848"/>
                </a:cubicBezTo>
                <a:cubicBezTo>
                  <a:pt x="943" y="839"/>
                  <a:pt x="1019" y="825"/>
                  <a:pt x="1099" y="820"/>
                </a:cubicBezTo>
                <a:cubicBezTo>
                  <a:pt x="1113" y="825"/>
                  <a:pt x="1129" y="830"/>
                  <a:pt x="1143" y="836"/>
                </a:cubicBezTo>
                <a:cubicBezTo>
                  <a:pt x="1157" y="842"/>
                  <a:pt x="1183" y="856"/>
                  <a:pt x="1183" y="856"/>
                </a:cubicBezTo>
                <a:cubicBezTo>
                  <a:pt x="1224" y="842"/>
                  <a:pt x="1255" y="836"/>
                  <a:pt x="1299" y="832"/>
                </a:cubicBezTo>
                <a:cubicBezTo>
                  <a:pt x="1364" y="845"/>
                  <a:pt x="1390" y="855"/>
                  <a:pt x="1443" y="868"/>
                </a:cubicBezTo>
                <a:cubicBezTo>
                  <a:pt x="1493" y="848"/>
                  <a:pt x="1526" y="854"/>
                  <a:pt x="1587" y="852"/>
                </a:cubicBezTo>
                <a:cubicBezTo>
                  <a:pt x="1645" y="838"/>
                  <a:pt x="1590" y="839"/>
                  <a:pt x="1703" y="844"/>
                </a:cubicBezTo>
                <a:cubicBezTo>
                  <a:pt x="1762" y="841"/>
                  <a:pt x="1820" y="840"/>
                  <a:pt x="1879" y="836"/>
                </a:cubicBezTo>
                <a:cubicBezTo>
                  <a:pt x="1963" y="830"/>
                  <a:pt x="1975" y="815"/>
                  <a:pt x="2031" y="852"/>
                </a:cubicBezTo>
                <a:cubicBezTo>
                  <a:pt x="2035" y="849"/>
                  <a:pt x="2040" y="848"/>
                  <a:pt x="2043" y="844"/>
                </a:cubicBezTo>
                <a:cubicBezTo>
                  <a:pt x="2046" y="841"/>
                  <a:pt x="2043" y="833"/>
                  <a:pt x="2047" y="832"/>
                </a:cubicBezTo>
                <a:cubicBezTo>
                  <a:pt x="2079" y="827"/>
                  <a:pt x="2111" y="829"/>
                  <a:pt x="2143" y="828"/>
                </a:cubicBezTo>
                <a:cubicBezTo>
                  <a:pt x="2169" y="811"/>
                  <a:pt x="2196" y="851"/>
                  <a:pt x="2223" y="860"/>
                </a:cubicBezTo>
                <a:cubicBezTo>
                  <a:pt x="2228" y="856"/>
                  <a:pt x="2233" y="850"/>
                  <a:pt x="2239" y="848"/>
                </a:cubicBezTo>
                <a:cubicBezTo>
                  <a:pt x="2322" y="827"/>
                  <a:pt x="2309" y="872"/>
                  <a:pt x="2295" y="772"/>
                </a:cubicBezTo>
                <a:cubicBezTo>
                  <a:pt x="2294" y="767"/>
                  <a:pt x="2292" y="761"/>
                  <a:pt x="2291" y="756"/>
                </a:cubicBezTo>
                <a:cubicBezTo>
                  <a:pt x="2294" y="641"/>
                  <a:pt x="2305" y="550"/>
                  <a:pt x="2327" y="440"/>
                </a:cubicBezTo>
                <a:cubicBezTo>
                  <a:pt x="2309" y="403"/>
                  <a:pt x="2314" y="420"/>
                  <a:pt x="2307" y="392"/>
                </a:cubicBezTo>
                <a:cubicBezTo>
                  <a:pt x="2305" y="307"/>
                  <a:pt x="2310" y="221"/>
                  <a:pt x="2299" y="136"/>
                </a:cubicBezTo>
                <a:cubicBezTo>
                  <a:pt x="2298" y="129"/>
                  <a:pt x="2251" y="113"/>
                  <a:pt x="2243" y="108"/>
                </a:cubicBezTo>
                <a:cubicBezTo>
                  <a:pt x="2199" y="111"/>
                  <a:pt x="2155" y="112"/>
                  <a:pt x="2115" y="132"/>
                </a:cubicBezTo>
                <a:cubicBezTo>
                  <a:pt x="2089" y="126"/>
                  <a:pt x="2065" y="118"/>
                  <a:pt x="2039" y="112"/>
                </a:cubicBezTo>
                <a:cubicBezTo>
                  <a:pt x="2022" y="113"/>
                  <a:pt x="2004" y="113"/>
                  <a:pt x="1987" y="116"/>
                </a:cubicBezTo>
                <a:cubicBezTo>
                  <a:pt x="1979" y="117"/>
                  <a:pt x="1963" y="124"/>
                  <a:pt x="1963" y="124"/>
                </a:cubicBezTo>
                <a:cubicBezTo>
                  <a:pt x="1944" y="139"/>
                  <a:pt x="1921" y="154"/>
                  <a:pt x="1903" y="172"/>
                </a:cubicBezTo>
                <a:cubicBezTo>
                  <a:pt x="1875" y="158"/>
                  <a:pt x="1842" y="154"/>
                  <a:pt x="1811" y="148"/>
                </a:cubicBezTo>
                <a:cubicBezTo>
                  <a:pt x="1775" y="154"/>
                  <a:pt x="1765" y="148"/>
                  <a:pt x="1743" y="172"/>
                </a:cubicBezTo>
                <a:cubicBezTo>
                  <a:pt x="1737" y="179"/>
                  <a:pt x="1727" y="196"/>
                  <a:pt x="1727" y="196"/>
                </a:cubicBezTo>
                <a:cubicBezTo>
                  <a:pt x="1719" y="228"/>
                  <a:pt x="1661" y="222"/>
                  <a:pt x="1635" y="228"/>
                </a:cubicBezTo>
                <a:cubicBezTo>
                  <a:pt x="1593" y="238"/>
                  <a:pt x="1559" y="267"/>
                  <a:pt x="1519" y="280"/>
                </a:cubicBezTo>
                <a:cubicBezTo>
                  <a:pt x="1467" y="258"/>
                  <a:pt x="1487" y="265"/>
                  <a:pt x="1459" y="256"/>
                </a:cubicBezTo>
                <a:cubicBezTo>
                  <a:pt x="1431" y="260"/>
                  <a:pt x="1414" y="271"/>
                  <a:pt x="1387" y="280"/>
                </a:cubicBezTo>
                <a:cubicBezTo>
                  <a:pt x="1379" y="283"/>
                  <a:pt x="1363" y="288"/>
                  <a:pt x="1363" y="288"/>
                </a:cubicBezTo>
                <a:cubicBezTo>
                  <a:pt x="1323" y="282"/>
                  <a:pt x="1338" y="281"/>
                  <a:pt x="1311" y="260"/>
                </a:cubicBezTo>
                <a:cubicBezTo>
                  <a:pt x="1297" y="249"/>
                  <a:pt x="1267" y="232"/>
                  <a:pt x="1267" y="232"/>
                </a:cubicBezTo>
                <a:cubicBezTo>
                  <a:pt x="1252" y="235"/>
                  <a:pt x="1184" y="240"/>
                  <a:pt x="1159" y="260"/>
                </a:cubicBezTo>
                <a:cubicBezTo>
                  <a:pt x="1130" y="283"/>
                  <a:pt x="1130" y="339"/>
                  <a:pt x="1095" y="348"/>
                </a:cubicBezTo>
                <a:cubicBezTo>
                  <a:pt x="1049" y="336"/>
                  <a:pt x="1017" y="298"/>
                  <a:pt x="971" y="280"/>
                </a:cubicBezTo>
                <a:cubicBezTo>
                  <a:pt x="960" y="281"/>
                  <a:pt x="949" y="280"/>
                  <a:pt x="939" y="284"/>
                </a:cubicBezTo>
                <a:cubicBezTo>
                  <a:pt x="926" y="289"/>
                  <a:pt x="921" y="306"/>
                  <a:pt x="911" y="316"/>
                </a:cubicBezTo>
                <a:cubicBezTo>
                  <a:pt x="896" y="331"/>
                  <a:pt x="871" y="345"/>
                  <a:pt x="851" y="352"/>
                </a:cubicBezTo>
                <a:cubicBezTo>
                  <a:pt x="808" y="387"/>
                  <a:pt x="775" y="422"/>
                  <a:pt x="723" y="444"/>
                </a:cubicBezTo>
                <a:cubicBezTo>
                  <a:pt x="707" y="440"/>
                  <a:pt x="689" y="441"/>
                  <a:pt x="675" y="432"/>
                </a:cubicBezTo>
                <a:cubicBezTo>
                  <a:pt x="659" y="421"/>
                  <a:pt x="655" y="356"/>
                  <a:pt x="651" y="336"/>
                </a:cubicBezTo>
                <a:cubicBezTo>
                  <a:pt x="648" y="323"/>
                  <a:pt x="623" y="308"/>
                  <a:pt x="623" y="308"/>
                </a:cubicBezTo>
                <a:cubicBezTo>
                  <a:pt x="534" y="316"/>
                  <a:pt x="604" y="300"/>
                  <a:pt x="567" y="324"/>
                </a:cubicBezTo>
                <a:cubicBezTo>
                  <a:pt x="557" y="330"/>
                  <a:pt x="535" y="340"/>
                  <a:pt x="535" y="340"/>
                </a:cubicBezTo>
                <a:cubicBezTo>
                  <a:pt x="498" y="279"/>
                  <a:pt x="538" y="191"/>
                  <a:pt x="467" y="144"/>
                </a:cubicBezTo>
                <a:cubicBezTo>
                  <a:pt x="427" y="148"/>
                  <a:pt x="420" y="147"/>
                  <a:pt x="391" y="168"/>
                </a:cubicBezTo>
                <a:cubicBezTo>
                  <a:pt x="387" y="131"/>
                  <a:pt x="383" y="93"/>
                  <a:pt x="379" y="56"/>
                </a:cubicBezTo>
                <a:cubicBezTo>
                  <a:pt x="377" y="41"/>
                  <a:pt x="382" y="23"/>
                  <a:pt x="371" y="12"/>
                </a:cubicBezTo>
                <a:cubicBezTo>
                  <a:pt x="366" y="7"/>
                  <a:pt x="358" y="4"/>
                  <a:pt x="351" y="0"/>
                </a:cubicBezTo>
                <a:cubicBezTo>
                  <a:pt x="345" y="1"/>
                  <a:pt x="317" y="2"/>
                  <a:pt x="307" y="8"/>
                </a:cubicBezTo>
                <a:cubicBezTo>
                  <a:pt x="265" y="32"/>
                  <a:pt x="198" y="95"/>
                  <a:pt x="167" y="136"/>
                </a:cubicBezTo>
                <a:cubicBezTo>
                  <a:pt x="136" y="128"/>
                  <a:pt x="132" y="136"/>
                  <a:pt x="123" y="104"/>
                </a:cubicBezTo>
                <a:cubicBezTo>
                  <a:pt x="119" y="88"/>
                  <a:pt x="115" y="56"/>
                  <a:pt x="115" y="56"/>
                </a:cubicBezTo>
                <a:cubicBezTo>
                  <a:pt x="105" y="86"/>
                  <a:pt x="112" y="73"/>
                  <a:pt x="95" y="96"/>
                </a:cubicBezTo>
                <a:cubicBezTo>
                  <a:pt x="90" y="122"/>
                  <a:pt x="73" y="174"/>
                  <a:pt x="55" y="192"/>
                </a:cubicBez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v-SE">
              <a:solidFill>
                <a:srgbClr val="002F5F"/>
              </a:solidFill>
            </a:endParaRPr>
          </a:p>
        </p:txBody>
      </p:sp>
      <p:sp>
        <p:nvSpPr>
          <p:cNvPr id="21" name="Freeform 26" descr="Bouquet"/>
          <p:cNvSpPr>
            <a:spLocks/>
          </p:cNvSpPr>
          <p:nvPr/>
        </p:nvSpPr>
        <p:spPr bwMode="auto">
          <a:xfrm>
            <a:off x="4927600" y="4967288"/>
            <a:ext cx="838200" cy="550862"/>
          </a:xfrm>
          <a:custGeom>
            <a:avLst/>
            <a:gdLst/>
            <a:ahLst/>
            <a:cxnLst>
              <a:cxn ang="0">
                <a:pos x="24" y="347"/>
              </a:cxn>
              <a:cxn ang="0">
                <a:pos x="304" y="335"/>
              </a:cxn>
              <a:cxn ang="0">
                <a:pos x="432" y="315"/>
              </a:cxn>
              <a:cxn ang="0">
                <a:pos x="528" y="243"/>
              </a:cxn>
              <a:cxn ang="0">
                <a:pos x="512" y="195"/>
              </a:cxn>
              <a:cxn ang="0">
                <a:pos x="452" y="155"/>
              </a:cxn>
              <a:cxn ang="0">
                <a:pos x="468" y="103"/>
              </a:cxn>
              <a:cxn ang="0">
                <a:pos x="416" y="55"/>
              </a:cxn>
              <a:cxn ang="0">
                <a:pos x="376" y="59"/>
              </a:cxn>
              <a:cxn ang="0">
                <a:pos x="364" y="75"/>
              </a:cxn>
              <a:cxn ang="0">
                <a:pos x="328" y="27"/>
              </a:cxn>
              <a:cxn ang="0">
                <a:pos x="252" y="3"/>
              </a:cxn>
              <a:cxn ang="0">
                <a:pos x="208" y="83"/>
              </a:cxn>
              <a:cxn ang="0">
                <a:pos x="172" y="87"/>
              </a:cxn>
              <a:cxn ang="0">
                <a:pos x="152" y="147"/>
              </a:cxn>
              <a:cxn ang="0">
                <a:pos x="64" y="179"/>
              </a:cxn>
              <a:cxn ang="0">
                <a:pos x="12" y="231"/>
              </a:cxn>
              <a:cxn ang="0">
                <a:pos x="12" y="323"/>
              </a:cxn>
              <a:cxn ang="0">
                <a:pos x="24" y="347"/>
              </a:cxn>
            </a:cxnLst>
            <a:rect l="0" t="0" r="r" b="b"/>
            <a:pathLst>
              <a:path w="528" h="347">
                <a:moveTo>
                  <a:pt x="24" y="347"/>
                </a:moveTo>
                <a:cubicBezTo>
                  <a:pt x="117" y="343"/>
                  <a:pt x="211" y="341"/>
                  <a:pt x="304" y="335"/>
                </a:cubicBezTo>
                <a:cubicBezTo>
                  <a:pt x="346" y="332"/>
                  <a:pt x="389" y="318"/>
                  <a:pt x="432" y="315"/>
                </a:cubicBezTo>
                <a:cubicBezTo>
                  <a:pt x="484" y="300"/>
                  <a:pt x="510" y="296"/>
                  <a:pt x="528" y="243"/>
                </a:cubicBezTo>
                <a:cubicBezTo>
                  <a:pt x="525" y="222"/>
                  <a:pt x="523" y="212"/>
                  <a:pt x="512" y="195"/>
                </a:cubicBezTo>
                <a:cubicBezTo>
                  <a:pt x="504" y="165"/>
                  <a:pt x="476" y="171"/>
                  <a:pt x="452" y="155"/>
                </a:cubicBezTo>
                <a:cubicBezTo>
                  <a:pt x="440" y="130"/>
                  <a:pt x="451" y="124"/>
                  <a:pt x="468" y="103"/>
                </a:cubicBezTo>
                <a:cubicBezTo>
                  <a:pt x="481" y="63"/>
                  <a:pt x="446" y="60"/>
                  <a:pt x="416" y="55"/>
                </a:cubicBezTo>
                <a:cubicBezTo>
                  <a:pt x="403" y="56"/>
                  <a:pt x="389" y="54"/>
                  <a:pt x="376" y="59"/>
                </a:cubicBezTo>
                <a:cubicBezTo>
                  <a:pt x="370" y="61"/>
                  <a:pt x="370" y="78"/>
                  <a:pt x="364" y="75"/>
                </a:cubicBezTo>
                <a:cubicBezTo>
                  <a:pt x="346" y="66"/>
                  <a:pt x="344" y="39"/>
                  <a:pt x="328" y="27"/>
                </a:cubicBezTo>
                <a:cubicBezTo>
                  <a:pt x="303" y="7"/>
                  <a:pt x="282" y="7"/>
                  <a:pt x="252" y="3"/>
                </a:cubicBezTo>
                <a:cubicBezTo>
                  <a:pt x="196" y="17"/>
                  <a:pt x="222" y="0"/>
                  <a:pt x="208" y="83"/>
                </a:cubicBezTo>
                <a:cubicBezTo>
                  <a:pt x="206" y="95"/>
                  <a:pt x="184" y="86"/>
                  <a:pt x="172" y="87"/>
                </a:cubicBezTo>
                <a:cubicBezTo>
                  <a:pt x="137" y="101"/>
                  <a:pt x="121" y="100"/>
                  <a:pt x="152" y="147"/>
                </a:cubicBezTo>
                <a:cubicBezTo>
                  <a:pt x="124" y="159"/>
                  <a:pt x="94" y="172"/>
                  <a:pt x="64" y="179"/>
                </a:cubicBezTo>
                <a:cubicBezTo>
                  <a:pt x="44" y="195"/>
                  <a:pt x="28" y="211"/>
                  <a:pt x="12" y="231"/>
                </a:cubicBezTo>
                <a:cubicBezTo>
                  <a:pt x="0" y="267"/>
                  <a:pt x="5" y="246"/>
                  <a:pt x="12" y="323"/>
                </a:cubicBezTo>
                <a:cubicBezTo>
                  <a:pt x="14" y="343"/>
                  <a:pt x="32" y="330"/>
                  <a:pt x="24" y="347"/>
                </a:cubicBez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v-SE">
              <a:solidFill>
                <a:srgbClr val="002F5F"/>
              </a:solidFill>
            </a:endParaRPr>
          </a:p>
        </p:txBody>
      </p:sp>
      <p:sp>
        <p:nvSpPr>
          <p:cNvPr id="22" name="Freeform 27" descr="Bouquet"/>
          <p:cNvSpPr>
            <a:spLocks/>
          </p:cNvSpPr>
          <p:nvPr/>
        </p:nvSpPr>
        <p:spPr bwMode="auto">
          <a:xfrm>
            <a:off x="6673850" y="4838700"/>
            <a:ext cx="952500" cy="623888"/>
          </a:xfrm>
          <a:custGeom>
            <a:avLst/>
            <a:gdLst/>
            <a:ahLst/>
            <a:cxnLst>
              <a:cxn ang="0">
                <a:pos x="52" y="380"/>
              </a:cxn>
              <a:cxn ang="0">
                <a:pos x="368" y="360"/>
              </a:cxn>
              <a:cxn ang="0">
                <a:pos x="572" y="336"/>
              </a:cxn>
              <a:cxn ang="0">
                <a:pos x="600" y="284"/>
              </a:cxn>
              <a:cxn ang="0">
                <a:pos x="508" y="228"/>
              </a:cxn>
              <a:cxn ang="0">
                <a:pos x="472" y="136"/>
              </a:cxn>
              <a:cxn ang="0">
                <a:pos x="460" y="20"/>
              </a:cxn>
              <a:cxn ang="0">
                <a:pos x="408" y="36"/>
              </a:cxn>
              <a:cxn ang="0">
                <a:pos x="336" y="44"/>
              </a:cxn>
              <a:cxn ang="0">
                <a:pos x="316" y="16"/>
              </a:cxn>
              <a:cxn ang="0">
                <a:pos x="296" y="12"/>
              </a:cxn>
              <a:cxn ang="0">
                <a:pos x="256" y="16"/>
              </a:cxn>
              <a:cxn ang="0">
                <a:pos x="240" y="36"/>
              </a:cxn>
              <a:cxn ang="0">
                <a:pos x="144" y="104"/>
              </a:cxn>
              <a:cxn ang="0">
                <a:pos x="136" y="164"/>
              </a:cxn>
              <a:cxn ang="0">
                <a:pos x="72" y="192"/>
              </a:cxn>
              <a:cxn ang="0">
                <a:pos x="48" y="232"/>
              </a:cxn>
              <a:cxn ang="0">
                <a:pos x="28" y="280"/>
              </a:cxn>
              <a:cxn ang="0">
                <a:pos x="0" y="316"/>
              </a:cxn>
              <a:cxn ang="0">
                <a:pos x="20" y="348"/>
              </a:cxn>
              <a:cxn ang="0">
                <a:pos x="40" y="340"/>
              </a:cxn>
              <a:cxn ang="0">
                <a:pos x="24" y="372"/>
              </a:cxn>
              <a:cxn ang="0">
                <a:pos x="52" y="380"/>
              </a:cxn>
            </a:cxnLst>
            <a:rect l="0" t="0" r="r" b="b"/>
            <a:pathLst>
              <a:path w="600" h="393">
                <a:moveTo>
                  <a:pt x="52" y="380"/>
                </a:moveTo>
                <a:cubicBezTo>
                  <a:pt x="158" y="366"/>
                  <a:pt x="261" y="363"/>
                  <a:pt x="368" y="360"/>
                </a:cubicBezTo>
                <a:cubicBezTo>
                  <a:pt x="436" y="349"/>
                  <a:pt x="503" y="340"/>
                  <a:pt x="572" y="336"/>
                </a:cubicBezTo>
                <a:cubicBezTo>
                  <a:pt x="591" y="323"/>
                  <a:pt x="595" y="305"/>
                  <a:pt x="600" y="284"/>
                </a:cubicBezTo>
                <a:cubicBezTo>
                  <a:pt x="582" y="205"/>
                  <a:pt x="594" y="240"/>
                  <a:pt x="508" y="228"/>
                </a:cubicBezTo>
                <a:cubicBezTo>
                  <a:pt x="501" y="195"/>
                  <a:pt x="502" y="156"/>
                  <a:pt x="472" y="136"/>
                </a:cubicBezTo>
                <a:cubicBezTo>
                  <a:pt x="468" y="97"/>
                  <a:pt x="477" y="55"/>
                  <a:pt x="460" y="20"/>
                </a:cubicBezTo>
                <a:cubicBezTo>
                  <a:pt x="451" y="0"/>
                  <a:pt x="419" y="31"/>
                  <a:pt x="408" y="36"/>
                </a:cubicBezTo>
                <a:cubicBezTo>
                  <a:pt x="389" y="46"/>
                  <a:pt x="343" y="44"/>
                  <a:pt x="336" y="44"/>
                </a:cubicBezTo>
                <a:cubicBezTo>
                  <a:pt x="308" y="53"/>
                  <a:pt x="340" y="47"/>
                  <a:pt x="316" y="16"/>
                </a:cubicBezTo>
                <a:cubicBezTo>
                  <a:pt x="312" y="11"/>
                  <a:pt x="303" y="13"/>
                  <a:pt x="296" y="12"/>
                </a:cubicBezTo>
                <a:cubicBezTo>
                  <a:pt x="283" y="13"/>
                  <a:pt x="269" y="13"/>
                  <a:pt x="256" y="16"/>
                </a:cubicBezTo>
                <a:cubicBezTo>
                  <a:pt x="233" y="21"/>
                  <a:pt x="252" y="24"/>
                  <a:pt x="240" y="36"/>
                </a:cubicBezTo>
                <a:cubicBezTo>
                  <a:pt x="214" y="62"/>
                  <a:pt x="173" y="80"/>
                  <a:pt x="144" y="104"/>
                </a:cubicBezTo>
                <a:cubicBezTo>
                  <a:pt x="135" y="127"/>
                  <a:pt x="131" y="139"/>
                  <a:pt x="136" y="164"/>
                </a:cubicBezTo>
                <a:cubicBezTo>
                  <a:pt x="113" y="172"/>
                  <a:pt x="86" y="171"/>
                  <a:pt x="72" y="192"/>
                </a:cubicBezTo>
                <a:cubicBezTo>
                  <a:pt x="67" y="212"/>
                  <a:pt x="60" y="216"/>
                  <a:pt x="48" y="232"/>
                </a:cubicBezTo>
                <a:cubicBezTo>
                  <a:pt x="35" y="250"/>
                  <a:pt x="36" y="261"/>
                  <a:pt x="28" y="280"/>
                </a:cubicBezTo>
                <a:cubicBezTo>
                  <a:pt x="22" y="294"/>
                  <a:pt x="8" y="304"/>
                  <a:pt x="0" y="316"/>
                </a:cubicBezTo>
                <a:cubicBezTo>
                  <a:pt x="10" y="345"/>
                  <a:pt x="1" y="335"/>
                  <a:pt x="20" y="348"/>
                </a:cubicBezTo>
                <a:cubicBezTo>
                  <a:pt x="27" y="345"/>
                  <a:pt x="39" y="333"/>
                  <a:pt x="40" y="340"/>
                </a:cubicBezTo>
                <a:cubicBezTo>
                  <a:pt x="42" y="352"/>
                  <a:pt x="24" y="372"/>
                  <a:pt x="24" y="372"/>
                </a:cubicBezTo>
                <a:cubicBezTo>
                  <a:pt x="31" y="393"/>
                  <a:pt x="32" y="380"/>
                  <a:pt x="52" y="380"/>
                </a:cubicBez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v-SE">
              <a:solidFill>
                <a:srgbClr val="002F5F"/>
              </a:solidFill>
            </a:endParaRPr>
          </a:p>
        </p:txBody>
      </p: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4724400" y="1447800"/>
            <a:ext cx="3581400" cy="2159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>
              <a:solidFill>
                <a:srgbClr val="002F5F"/>
              </a:solidFill>
            </a:endParaRP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1985963" y="6292850"/>
            <a:ext cx="16754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 sz="1600" b="1">
                <a:solidFill>
                  <a:srgbClr val="002F5F"/>
                </a:solidFill>
              </a:rPr>
              <a:t>Temperature</a:t>
            </a:r>
            <a:endParaRPr lang="en-US" sz="1600" b="1">
              <a:solidFill>
                <a:srgbClr val="002F5F"/>
              </a:solidFill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 rot="16200000">
            <a:off x="-763917" y="3317667"/>
            <a:ext cx="21691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 sz="1600" b="1">
                <a:solidFill>
                  <a:srgbClr val="002F5F"/>
                </a:solidFill>
              </a:rPr>
              <a:t>Specific humidity</a:t>
            </a:r>
            <a:endParaRPr lang="en-US" sz="1600" b="1">
              <a:solidFill>
                <a:srgbClr val="002F5F"/>
              </a:solidFill>
            </a:endParaRP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3444875" y="3200400"/>
            <a:ext cx="4106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 sz="1600" b="1">
                <a:solidFill>
                  <a:srgbClr val="002F5F"/>
                </a:solidFill>
              </a:rPr>
              <a:t>q</a:t>
            </a:r>
            <a:r>
              <a:rPr lang="sv-SE" sz="1600" b="1" baseline="-25000">
                <a:solidFill>
                  <a:srgbClr val="002F5F"/>
                </a:solidFill>
              </a:rPr>
              <a:t>s</a:t>
            </a:r>
            <a:endParaRPr lang="en-US" sz="1600" b="1" baseline="-25000">
              <a:solidFill>
                <a:srgbClr val="002F5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6" descr="C:\Documents and Settings\gsven\Mina dokument\ARKIV\EDUCATION\MOLNFYSIK_PHD-COURSE\SEMINARFIG\ql_e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42852"/>
            <a:ext cx="4030663" cy="3314700"/>
          </a:xfrm>
          <a:prstGeom prst="rect">
            <a:avLst/>
          </a:prstGeom>
          <a:noFill/>
        </p:spPr>
      </p:pic>
      <p:pic>
        <p:nvPicPr>
          <p:cNvPr id="4" name="Picture 1027" descr="C:\Documents and Settings\gsven\Mina dokument\ARKIV\EDUCATION\MOLNFYSIK_PHD-COURSE\SEMINARFIG\qc_e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609952"/>
            <a:ext cx="4030663" cy="3276600"/>
          </a:xfrm>
          <a:prstGeom prst="rect">
            <a:avLst/>
          </a:prstGeom>
          <a:noFill/>
        </p:spPr>
      </p:pic>
      <p:sp>
        <p:nvSpPr>
          <p:cNvPr id="5" name="Rectangle 1028"/>
          <p:cNvSpPr>
            <a:spLocks noChangeArrowheads="1"/>
          </p:cNvSpPr>
          <p:nvPr/>
        </p:nvSpPr>
        <p:spPr bwMode="auto">
          <a:xfrm>
            <a:off x="76200" y="257152"/>
            <a:ext cx="342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W" sz="2400" b="1" dirty="0" smtClean="0">
                <a:solidFill>
                  <a:srgbClr val="002F5F"/>
                </a:solidFill>
                <a:latin typeface="+mj-lt"/>
              </a:rPr>
              <a:t>Model results</a:t>
            </a:r>
            <a:endParaRPr lang="en-ZW" sz="2400" b="1" dirty="0">
              <a:solidFill>
                <a:srgbClr val="002F5F"/>
              </a:solidFill>
              <a:latin typeface="+mj-lt"/>
            </a:endParaRPr>
          </a:p>
        </p:txBody>
      </p:sp>
      <p:pic>
        <p:nvPicPr>
          <p:cNvPr id="6" name="Picture 1030" descr="C:\Documents and Settings\gsven\Mina dokument\ARKIV\EDUCATION\MOLNFYSIK_PHD-COURSE\SEMINARFIG\qd_e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609952"/>
            <a:ext cx="4030663" cy="3275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gsven\Mina dokument\ARKIV\EDUCATION\MOLNFYSIK_PHD-COURSE\SEMINARFIG\U_e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80" y="76200"/>
            <a:ext cx="3984625" cy="3314700"/>
          </a:xfrm>
          <a:prstGeom prst="rect">
            <a:avLst/>
          </a:prstGeom>
          <a:noFill/>
        </p:spPr>
      </p:pic>
      <p:pic>
        <p:nvPicPr>
          <p:cNvPr id="8" name="Picture 4" descr="C:\Documents and Settings\gsven\Mina dokument\ARKIV\EDUCATION\MOLNFYSIK_PHD-COURSE\SEMINARFIG\dir_e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1455" y="76200"/>
            <a:ext cx="3806825" cy="3289300"/>
          </a:xfrm>
          <a:prstGeom prst="rect">
            <a:avLst/>
          </a:prstGeom>
          <a:noFill/>
        </p:spPr>
      </p:pic>
      <p:pic>
        <p:nvPicPr>
          <p:cNvPr id="9" name="Picture 5" descr="C:\Documents and Settings\gsven\Mina dokument\ARKIV\EDUCATION\MOLNFYSIK_PHD-COURSE\SEMINARFIG\tata_e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80" y="3492500"/>
            <a:ext cx="4073525" cy="3289300"/>
          </a:xfrm>
          <a:prstGeom prst="rect">
            <a:avLst/>
          </a:prstGeom>
          <a:noFill/>
        </p:spPr>
      </p:pic>
      <p:pic>
        <p:nvPicPr>
          <p:cNvPr id="10" name="Picture 6" descr="C:\Documents and Settings\gsven\Mina dokument\ARKIV\EDUCATION\MOLNFYSIK_PHD-COURSE\SEMINARFIG\qv_e.e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0980" y="3463925"/>
            <a:ext cx="3721100" cy="3317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gsven\Mina dokument\ARKIV\EDUCATION\MOLNFYSIK_PHD-COURSE\SEMINARFIG\tata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80963"/>
            <a:ext cx="4386263" cy="670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Documents and Settings\gsven\Mina dokument\ARKIV\EDUCATION\MOLNFYSIK_PHD-COURSE\SEMINARFIG\qv_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1538" y="76200"/>
            <a:ext cx="4386262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C:\Documents and Settings\gsven\Mina dokument\ARKIV\EDUCATION\MOLNFYSIK_PHD-COURSE\SEMINARFIG\qv_p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1538" y="3505200"/>
            <a:ext cx="4386262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_200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U Kro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U Olivkvi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SU_2007</Template>
  <TotalTime>17401</TotalTime>
  <Words>297</Words>
  <Application>Microsoft Office PowerPoint</Application>
  <PresentationFormat>On-screen Show (4:3)</PresentationFormat>
  <Paragraphs>65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SU_2007</vt:lpstr>
      <vt:lpstr>SU Krona</vt:lpstr>
      <vt:lpstr>SU Olivkvist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Turbulenta gränsskikt i atmosfär och hav</dc:title>
  <dc:creator>Windows User</dc:creator>
  <cp:lastModifiedBy>Gunilla Svensson</cp:lastModifiedBy>
  <cp:revision>104</cp:revision>
  <dcterms:created xsi:type="dcterms:W3CDTF">2009-08-20T14:51:14Z</dcterms:created>
  <dcterms:modified xsi:type="dcterms:W3CDTF">2010-09-29T10:32:55Z</dcterms:modified>
</cp:coreProperties>
</file>