
<file path=[Content_Types].xml><?xml version="1.0" encoding="utf-8"?>
<Types xmlns="http://schemas.openxmlformats.org/package/2006/content-types">
  <Override PartName="/ppt/slides/slide3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embeddings/Microsoft_Vergelijking4.bin" ContentType="application/vnd.openxmlformats-officedocument.oleObject"/>
  <Override PartName="/ppt/embeddings/Microsoft_Vergelijking7.bin" ContentType="application/vnd.openxmlformats-officedocument.oleObject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Default Extension="rels" ContentType="application/vnd.openxmlformats-package.relationships+xml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6.xml" ContentType="application/vnd.openxmlformats-officedocument.presentationml.slide+xml"/>
  <Override PartName="/ppt/slides/slide5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embeddings/Microsoft_Vergelijking13.bin" ContentType="application/vnd.openxmlformats-officedocument.oleObject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Default Extension="vml" ContentType="application/vnd.openxmlformats-officedocument.vmlDrawing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3.xml" ContentType="application/vnd.openxmlformats-officedocument.presentationml.slide+xml"/>
  <Default Extension="pdf" ContentType="application/pdf"/>
  <Override PartName="/ppt/embeddings/Microsoft_Vergelijking1.bin" ContentType="application/vnd.openxmlformats-officedocument.oleObject"/>
  <Override PartName="/ppt/embeddings/Microsoft_Vergelijking8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theme/theme1.xml" ContentType="application/vnd.openxmlformats-officedocument.theme+xml"/>
  <Default Extension="bin" ContentType="application/vnd.openxmlformats-officedocument.presentationml.printerSettings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55.xml" ContentType="application/vnd.openxmlformats-officedocument.presentationml.slide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embeddings/Microsoft_Vergelijking10.bin" ContentType="application/vnd.openxmlformats-officedocument.oleObject"/>
  <Default Extension="png" ContentType="image/png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embeddings/Microsoft_Vergelijking14.bin" ContentType="application/vnd.openxmlformats-officedocument.oleObject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Default Extension="jpeg" ContentType="image/jpeg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embeddings/Microsoft_Vergelijking2.bin" ContentType="application/vnd.openxmlformats-officedocument.oleObject"/>
  <Override PartName="/ppt/presProps.xml" ContentType="application/vnd.openxmlformats-officedocument.presentationml.presProps+xml"/>
  <Override PartName="/ppt/embeddings/Microsoft_Vergelijking5.bin" ContentType="application/vnd.openxmlformats-officedocument.oleObject"/>
  <Override PartName="/ppt/embeddings/Microsoft_Vergelijking9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3.xml" ContentType="application/vnd.openxmlformats-officedocument.presentationml.slide+xml"/>
  <Override PartName="/docProps/core.xml" ContentType="application/vnd.openxmlformats-package.core-properties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Default Extension="xml" ContentType="application/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theme/theme2.xml" ContentType="application/vnd.openxmlformats-officedocument.theme+xml"/>
  <Default Extension="pict" ContentType="image/pict"/>
  <Override PartName="/ppt/slideMasters/slideMaster3.xml" ContentType="application/vnd.openxmlformats-officedocument.presentationml.slideMaster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52.xml" ContentType="application/vnd.openxmlformats-officedocument.presentationml.slide+xml"/>
  <Override PartName="/ppt/slides/slide5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embeddings/Microsoft_Vergelijking11.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embeddings/Microsoft_Vergelijking3.bin" ContentType="application/vnd.openxmlformats-officedocument.oleObject"/>
  <Override PartName="/ppt/embeddings/Microsoft_Vergelijking6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7.xml" ContentType="application/vnd.openxmlformats-officedocument.theme+xml"/>
  <Override PartName="/ppt/theme/theme3.xml" ContentType="application/vnd.openxmlformats-officedocument.them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53.xml" ContentType="application/vnd.openxmlformats-officedocument.presentationml.slide+xml"/>
  <Override PartName="/ppt/slides/slide57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embeddings/Microsoft_Vergelijking12.bin" ContentType="application/vnd.openxmlformats-officedocument.oleObject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3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1" r:id="rId2"/>
    <p:sldMasterId id="2147483673" r:id="rId3"/>
    <p:sldMasterId id="2147483675" r:id="rId4"/>
    <p:sldMasterId id="2147483677" r:id="rId5"/>
  </p:sldMasterIdLst>
  <p:notesMasterIdLst>
    <p:notesMasterId r:id="rId64"/>
  </p:notesMasterIdLst>
  <p:handoutMasterIdLst>
    <p:handoutMasterId r:id="rId65"/>
  </p:handoutMasterIdLst>
  <p:sldIdLst>
    <p:sldId id="257" r:id="rId6"/>
    <p:sldId id="282" r:id="rId7"/>
    <p:sldId id="283" r:id="rId8"/>
    <p:sldId id="315" r:id="rId9"/>
    <p:sldId id="317" r:id="rId10"/>
    <p:sldId id="259" r:id="rId11"/>
    <p:sldId id="261" r:id="rId12"/>
    <p:sldId id="316" r:id="rId13"/>
    <p:sldId id="285" r:id="rId14"/>
    <p:sldId id="258" r:id="rId15"/>
    <p:sldId id="293" r:id="rId16"/>
    <p:sldId id="329" r:id="rId17"/>
    <p:sldId id="269" r:id="rId18"/>
    <p:sldId id="286" r:id="rId19"/>
    <p:sldId id="287" r:id="rId20"/>
    <p:sldId id="290" r:id="rId21"/>
    <p:sldId id="284" r:id="rId22"/>
    <p:sldId id="288" r:id="rId23"/>
    <p:sldId id="271" r:id="rId24"/>
    <p:sldId id="270" r:id="rId25"/>
    <p:sldId id="274" r:id="rId26"/>
    <p:sldId id="272" r:id="rId27"/>
    <p:sldId id="273" r:id="rId28"/>
    <p:sldId id="278" r:id="rId29"/>
    <p:sldId id="276" r:id="rId30"/>
    <p:sldId id="277" r:id="rId31"/>
    <p:sldId id="281" r:id="rId32"/>
    <p:sldId id="328" r:id="rId33"/>
    <p:sldId id="313" r:id="rId34"/>
    <p:sldId id="299" r:id="rId35"/>
    <p:sldId id="311" r:id="rId36"/>
    <p:sldId id="312" r:id="rId37"/>
    <p:sldId id="325" r:id="rId38"/>
    <p:sldId id="326" r:id="rId39"/>
    <p:sldId id="330" r:id="rId40"/>
    <p:sldId id="295" r:id="rId41"/>
    <p:sldId id="294" r:id="rId42"/>
    <p:sldId id="300" r:id="rId43"/>
    <p:sldId id="301" r:id="rId44"/>
    <p:sldId id="298" r:id="rId45"/>
    <p:sldId id="297" r:id="rId46"/>
    <p:sldId id="296" r:id="rId47"/>
    <p:sldId id="318" r:id="rId48"/>
    <p:sldId id="319" r:id="rId49"/>
    <p:sldId id="331" r:id="rId50"/>
    <p:sldId id="303" r:id="rId51"/>
    <p:sldId id="304" r:id="rId52"/>
    <p:sldId id="320" r:id="rId53"/>
    <p:sldId id="310" r:id="rId54"/>
    <p:sldId id="321" r:id="rId55"/>
    <p:sldId id="324" r:id="rId56"/>
    <p:sldId id="323" r:id="rId57"/>
    <p:sldId id="280" r:id="rId58"/>
    <p:sldId id="322" r:id="rId59"/>
    <p:sldId id="309" r:id="rId60"/>
    <p:sldId id="292" r:id="rId61"/>
    <p:sldId id="314" r:id="rId62"/>
    <p:sldId id="327" r:id="rId6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8383" autoAdjust="0"/>
    <p:restoredTop sz="94660"/>
  </p:normalViewPr>
  <p:slideViewPr>
    <p:cSldViewPr snapToObjects="1">
      <p:cViewPr>
        <p:scale>
          <a:sx n="75" d="100"/>
          <a:sy n="75" d="100"/>
        </p:scale>
        <p:origin x="-3896" y="-1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70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ict"/><Relationship Id="rId2" Type="http://schemas.openxmlformats.org/officeDocument/2006/relationships/image" Target="../media/image6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ict"/><Relationship Id="rId2" Type="http://schemas.openxmlformats.org/officeDocument/2006/relationships/image" Target="../media/image63.pict"/><Relationship Id="rId3" Type="http://schemas.openxmlformats.org/officeDocument/2006/relationships/image" Target="../media/image6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1C9EA-CB80-5D45-A428-07F04AD4E3B2}" type="datetime1">
              <a:rPr lang="nl-NL" smtClean="0"/>
              <a:pPr/>
              <a:t>01-10-2010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E5A15-37A6-3B45-B2B9-A95C664E025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D9705-AB59-F447-84F6-322D98848FAC}" type="datetime1">
              <a:rPr lang="nl-NL" smtClean="0"/>
              <a:pPr/>
              <a:t>01-10-2010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43A31-A10F-874E-B385-F62E97AA3C9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6C769-99BE-AC44-A549-732C71AA6FA0}" type="slidenum">
              <a:rPr lang="en-US" smtClean="0">
                <a:ea typeface="ＭＳ Ｐゴシック" pitchFamily="31" charset="-128"/>
                <a:cs typeface="ＭＳ Ｐゴシック" pitchFamily="3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9F698-E785-A141-AFC2-44FA4F254699}" type="slidenum">
              <a:rPr lang="en-US" smtClean="0">
                <a:ea typeface="ＭＳ Ｐゴシック" pitchFamily="31" charset="-128"/>
                <a:cs typeface="ＭＳ Ｐゴシック" pitchFamily="3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2A85A-0387-C245-A547-619998CFA7E2}" type="slidenum">
              <a:rPr lang="en-US" smtClean="0">
                <a:ea typeface="ＭＳ Ｐゴシック" pitchFamily="31" charset="-128"/>
                <a:cs typeface="ＭＳ Ｐゴシック" pitchFamily="3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763C8-7273-944B-B998-615295DA12CF}" type="slidenum">
              <a:rPr lang="en-US" smtClean="0">
                <a:ea typeface="ＭＳ Ｐゴシック" pitchFamily="31" charset="-128"/>
                <a:cs typeface="ＭＳ Ｐゴシック" pitchFamily="3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07FB0E-826B-B54A-AA2D-5110ADE4C60B}" type="slidenum">
              <a:rPr lang="en-US" smtClean="0">
                <a:ea typeface="ＭＳ Ｐゴシック" pitchFamily="31" charset="-128"/>
                <a:cs typeface="ＭＳ Ｐゴシック" pitchFamily="3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D6401-49AD-F542-A07F-EDC2D23ED77E}" type="slidenum">
              <a:rPr lang="en-US" smtClean="0">
                <a:ea typeface="ＭＳ Ｐゴシック" pitchFamily="31" charset="-128"/>
                <a:cs typeface="ＭＳ Ｐゴシック" pitchFamily="3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466725" y="2057400"/>
            <a:ext cx="7467600" cy="1981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Tahoma" pitchFamily="32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Tahoma" pitchFamily="32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Tahoma" pitchFamily="32" charset="0"/>
            </a:endParaRPr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Tahoma" pitchFamily="34" charset="0"/>
            </a:endParaRPr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Tahoma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white">
          <a:xfrm>
            <a:off x="685800" y="3641725"/>
            <a:ext cx="243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fld id="{F3801D4B-F282-0D46-8FA9-ECC93ECBA0FC}" type="datetime1">
              <a:rPr lang="nl-NL" sz="1600">
                <a:latin typeface="Tahoma" pitchFamily="32" charset="0"/>
              </a:rPr>
              <a:pPr>
                <a:spcBef>
                  <a:spcPct val="50000"/>
                </a:spcBef>
                <a:defRPr/>
              </a:pPr>
              <a:t>01-10-2010</a:t>
            </a:fld>
            <a:endParaRPr lang="nl-NL" sz="1600">
              <a:latin typeface="Tahoma" pitchFamily="32" charset="0"/>
            </a:endParaRPr>
          </a:p>
        </p:txBody>
      </p:sp>
      <p:pic>
        <p:nvPicPr>
          <p:cNvPr id="10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0"/>
          <p:cNvSpPr txBox="1">
            <a:spLocks noChangeArrowheads="1"/>
          </p:cNvSpPr>
          <p:nvPr userDrawn="1"/>
        </p:nvSpPr>
        <p:spPr bwMode="white">
          <a:xfrm>
            <a:off x="1498600" y="6572250"/>
            <a:ext cx="2971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800">
                <a:latin typeface="Tahoma" pitchFamily="32" charset="0"/>
              </a:rPr>
              <a:t>Challenge the future</a:t>
            </a:r>
            <a:endParaRPr lang="nl-NL">
              <a:latin typeface="Tahoma" pitchFamily="32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1498600" y="6292850"/>
            <a:ext cx="990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nl-NL" sz="500">
                <a:latin typeface="Tahoma" pitchFamily="32" charset="0"/>
              </a:rPr>
              <a:t>Delft</a:t>
            </a:r>
          </a:p>
          <a:p>
            <a:pPr>
              <a:lnSpc>
                <a:spcPct val="90000"/>
              </a:lnSpc>
              <a:defRPr/>
            </a:pPr>
            <a:r>
              <a:rPr lang="nl-NL" sz="500">
                <a:latin typeface="Tahoma" pitchFamily="32" charset="0"/>
              </a:rPr>
              <a:t>University of</a:t>
            </a:r>
          </a:p>
          <a:p>
            <a:pPr>
              <a:lnSpc>
                <a:spcPct val="90000"/>
              </a:lnSpc>
              <a:defRPr/>
            </a:pPr>
            <a:r>
              <a:rPr lang="nl-NL" sz="500">
                <a:latin typeface="Tahoma" pitchFamily="32" charset="0"/>
              </a:rPr>
              <a:t>Technology</a:t>
            </a:r>
            <a:endParaRPr lang="nl-NL">
              <a:latin typeface="Tahoma" pitchFamily="32" charset="0"/>
            </a:endParaRPr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685804" y="2286000"/>
            <a:ext cx="6931025" cy="457200"/>
          </a:xfrm>
        </p:spPr>
        <p:txBody>
          <a:bodyPr anchor="t"/>
          <a:lstStyle>
            <a:lvl1pPr marL="0" indent="0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685804" y="2743200"/>
            <a:ext cx="693102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  <a:latin typeface="Bookman Old Style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42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9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8" y="45720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7" y="2286000"/>
            <a:ext cx="7648575" cy="304800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1F8F-A784-604E-AF4E-0EECDC0904FD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8128-AD8D-1B4D-8864-287EC786BF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BE7B-DE23-524C-B4E4-BE7DF304DDE4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B558-F091-DD40-92E9-865E9DC523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A43C-BFCD-FD4F-AB51-88C375992808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FEEB-F152-F744-A915-165688CC37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532D-F8E3-A946-8190-952261575E53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A226-AD09-5143-8472-129066F14B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E56F-A0A3-EB4A-BB7D-F65DB21B2178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20B5-AC69-DC46-A575-9FDCA6CAAF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BAF5-27A0-D440-83B9-F3451D3CD7AA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EDE0-C8C5-5F4A-A181-C1D32E87F0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7636-3C16-0E46-A4C5-6F7A95742406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31A2-69FE-2D45-B297-9E9AEDB3A5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1A24-5F76-114F-BBE9-ECF6487482DC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8613-4CD0-C941-9A07-28D6527C05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3A2D-1895-B141-9039-98E29DCEAF6E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A2E6-6D84-CF45-8072-8E8C1E52FF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016B-6510-8941-8F71-1D1A37E194EF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ABEF-FA59-C141-A5B1-469E5C5DF3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7238-0C9D-6F45-9A08-A63A8A49F434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A203-49FC-D246-AACD-FC70A78885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4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4.xml"/><Relationship Id="rId3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Tahoma" pitchFamily="32" charset="0"/>
            </a:endParaRPr>
          </a:p>
        </p:txBody>
      </p:sp>
      <p:sp>
        <p:nvSpPr>
          <p:cNvPr id="1259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2595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2286000"/>
            <a:ext cx="7648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Tahoma" pitchFamily="32" charset="0"/>
            </a:endParaRPr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Tahoma" pitchFamily="34" charset="0"/>
            </a:endParaRPr>
          </a:p>
        </p:txBody>
      </p:sp>
      <p:pic>
        <p:nvPicPr>
          <p:cNvPr id="125960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58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Tahoma" pitchFamily="34" charset="0"/>
            </a:endParaRPr>
          </a:p>
        </p:txBody>
      </p:sp>
      <p:sp>
        <p:nvSpPr>
          <p:cNvPr id="270364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nl-NL">
              <a:latin typeface="Tahoma" pitchFamily="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2pPr>
      <a:lvl3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3pPr>
      <a:lvl4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4pPr>
      <a:lvl5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576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32" charset="-128"/>
        </a:defRPr>
      </a:lvl2pPr>
      <a:lvl3pPr marL="957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32" charset="-128"/>
        </a:defRPr>
      </a:lvl3pPr>
      <a:lvl4pPr marL="1338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32" charset="-128"/>
        </a:defRPr>
      </a:lvl4pPr>
      <a:lvl5pPr marL="1719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pitchFamily="32" charset="-128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0B70-F03D-7546-9695-143B96183CBC}" type="datetimeFigureOut">
              <a:rPr lang="nl-NL" smtClean="0"/>
              <a:pPr/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A0B1-690A-3649-9669-5630326AA8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2" charset="0"/>
              <a:ea typeface="+mn-ea"/>
              <a:cs typeface="+mn-cs"/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2286000"/>
            <a:ext cx="7648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2" charset="0"/>
              <a:ea typeface="+mn-ea"/>
              <a:cs typeface="+mn-cs"/>
            </a:endParaRPr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031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58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0364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2pPr>
      <a:lvl3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3pPr>
      <a:lvl4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4pPr>
      <a:lvl5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576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32" charset="-128"/>
        </a:defRPr>
      </a:lvl2pPr>
      <a:lvl3pPr marL="957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32" charset="-128"/>
        </a:defRPr>
      </a:lvl3pPr>
      <a:lvl4pPr marL="1338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32" charset="-128"/>
        </a:defRPr>
      </a:lvl4pPr>
      <a:lvl5pPr marL="1719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pitchFamily="32" charset="-128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2" charset="0"/>
              <a:ea typeface="+mn-ea"/>
              <a:cs typeface="+mn-cs"/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2286000"/>
            <a:ext cx="7648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2" charset="0"/>
              <a:ea typeface="+mn-ea"/>
              <a:cs typeface="+mn-cs"/>
            </a:endParaRPr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031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58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0364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ahoma" pitchFamily="3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2pPr>
      <a:lvl3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3pPr>
      <a:lvl4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4pPr>
      <a:lvl5pPr marL="857250" indent="-857250"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99CC"/>
          </a:solidFill>
          <a:latin typeface="Bookman Old Style" pitchFamily="18" charset="0"/>
          <a:ea typeface="ＭＳ Ｐゴシック" pitchFamily="-97" charset="-128"/>
          <a:cs typeface="ＭＳ Ｐゴシック" pitchFamily="-97" charset="-128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576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32" charset="-128"/>
        </a:defRPr>
      </a:lvl2pPr>
      <a:lvl3pPr marL="957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32" charset="-128"/>
        </a:defRPr>
      </a:lvl3pPr>
      <a:lvl4pPr marL="1338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32" charset="-128"/>
        </a:defRPr>
      </a:lvl4pPr>
      <a:lvl5pPr marL="1719263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ea typeface="ＭＳ Ｐゴシック" pitchFamily="32" charset="-128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65C0E4-8BD2-514E-90E1-75CFDB1911A3}" type="datetime1">
              <a:rPr lang="nl-NL"/>
              <a:pPr>
                <a:defRPr/>
              </a:pPr>
              <a:t>01-10-2010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36E273-A9B8-F749-A1FC-FBED2D4722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d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5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35.pdf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4" Type="http://schemas.openxmlformats.org/officeDocument/2006/relationships/image" Target="../media/image14.png"/><Relationship Id="rId5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Relationship Id="rId3" Type="http://schemas.openxmlformats.org/officeDocument/2006/relationships/image" Target="../media/image49.pdf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df"/><Relationship Id="rId3" Type="http://schemas.openxmlformats.org/officeDocument/2006/relationships/image" Target="../media/image50.png"/><Relationship Id="rId4" Type="http://schemas.openxmlformats.org/officeDocument/2006/relationships/image" Target="../media/image14.png"/><Relationship Id="rId5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52.pdf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Vergelijking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Vergelijking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Vergelijking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Vergelijking4.bin"/><Relationship Id="rId4" Type="http://schemas.openxmlformats.org/officeDocument/2006/relationships/oleObject" Target="../embeddings/Microsoft_Vergelijking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Vergelijking6.bin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Vergelijking13.bin"/><Relationship Id="rId12" Type="http://schemas.openxmlformats.org/officeDocument/2006/relationships/oleObject" Target="../embeddings/Microsoft_Vergelijking1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oleObject" Target="../embeddings/Microsoft_Vergelijking7.bin"/><Relationship Id="rId6" Type="http://schemas.openxmlformats.org/officeDocument/2006/relationships/oleObject" Target="../embeddings/Microsoft_Vergelijking8.bin"/><Relationship Id="rId7" Type="http://schemas.openxmlformats.org/officeDocument/2006/relationships/oleObject" Target="../embeddings/Microsoft_Vergelijking9.bin"/><Relationship Id="rId8" Type="http://schemas.openxmlformats.org/officeDocument/2006/relationships/oleObject" Target="../embeddings/Microsoft_Vergelijking10.bin"/><Relationship Id="rId9" Type="http://schemas.openxmlformats.org/officeDocument/2006/relationships/oleObject" Target="../embeddings/Microsoft_Vergelijking11.bin"/><Relationship Id="rId10" Type="http://schemas.openxmlformats.org/officeDocument/2006/relationships/oleObject" Target="../embeddings/Microsoft_Vergelijking1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9.pdf"/><Relationship Id="rId3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Relationship Id="rId3" Type="http://schemas.openxmlformats.org/officeDocument/2006/relationships/image" Target="../media/image74.pdf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6.pdf"/><Relationship Id="rId3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Relationship Id="rId3" Type="http://schemas.openxmlformats.org/officeDocument/2006/relationships/image" Target="../media/image78.pdf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Relationship Id="rId3" Type="http://schemas.openxmlformats.org/officeDocument/2006/relationships/image" Target="../media/image80.pdf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Relationship Id="rId3" Type="http://schemas.openxmlformats.org/officeDocument/2006/relationships/image" Target="../media/image82.pdf"/><Relationship Id="rId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Relationship Id="rId3" Type="http://schemas.openxmlformats.org/officeDocument/2006/relationships/image" Target="../media/image84.pdf"/><Relationship Id="rId4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6.pdf"/><Relationship Id="rId3" Type="http://schemas.openxmlformats.org/officeDocument/2006/relationships/image" Target="../media/image87.png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Relationship Id="rId3" Type="http://schemas.openxmlformats.org/officeDocument/2006/relationships/image" Target="../media/image88.pdf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0.pdf"/><Relationship Id="rId3" Type="http://schemas.openxmlformats.org/officeDocument/2006/relationships/image" Target="../media/image91.png"/><Relationship Id="rId4" Type="http://schemas.openxmlformats.org/officeDocument/2006/relationships/image" Target="../media/image73.png"/><Relationship Id="rId5" Type="http://schemas.openxmlformats.org/officeDocument/2006/relationships/image" Target="../media/image92.pdf"/><Relationship Id="rId6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152400"/>
            <a:ext cx="7659688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The ASTEX </a:t>
            </a:r>
            <a:r>
              <a:rPr lang="en-US" sz="2400" b="1" dirty="0" err="1" smtClean="0">
                <a:latin typeface="Arial"/>
              </a:rPr>
              <a:t>Lagrangian</a:t>
            </a:r>
            <a:r>
              <a:rPr lang="en-US" sz="2400" b="1" dirty="0" smtClean="0">
                <a:latin typeface="Arial"/>
              </a:rPr>
              <a:t> model </a:t>
            </a:r>
            <a:r>
              <a:rPr lang="en-US" sz="2400" b="1" dirty="0" err="1" smtClean="0">
                <a:latin typeface="Arial"/>
              </a:rPr>
              <a:t>intercomparison</a:t>
            </a:r>
            <a:r>
              <a:rPr lang="en-US" sz="2400" b="1" dirty="0" smtClean="0">
                <a:latin typeface="Arial"/>
              </a:rPr>
              <a:t> case</a:t>
            </a:r>
            <a:endParaRPr lang="nl-NL" sz="2400" b="1" dirty="0">
              <a:latin typeface="Arial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2362200" y="4852561"/>
            <a:ext cx="4495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Stephan de </a:t>
            </a:r>
            <a:r>
              <a:rPr lang="nl-NL" sz="1600" dirty="0" err="1" smtClean="0">
                <a:latin typeface="Arial"/>
              </a:rPr>
              <a:t>Roode</a:t>
            </a:r>
            <a:r>
              <a:rPr lang="nl-NL" sz="1600" dirty="0" smtClean="0">
                <a:latin typeface="Arial"/>
              </a:rPr>
              <a:t> and Johan van der </a:t>
            </a:r>
            <a:r>
              <a:rPr lang="nl-NL" sz="1600" dirty="0" err="1" smtClean="0">
                <a:latin typeface="Arial"/>
              </a:rPr>
              <a:t>Dussen</a:t>
            </a:r>
            <a:endParaRPr lang="nl-NL" sz="1600" dirty="0" smtClean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nl-NL" sz="1600" i="1" dirty="0" smtClean="0">
                <a:latin typeface="Arial"/>
              </a:rPr>
              <a:t>TU Delft, </a:t>
            </a:r>
            <a:r>
              <a:rPr lang="nl-NL" sz="1600" i="1" dirty="0" err="1" smtClean="0">
                <a:latin typeface="Arial"/>
              </a:rPr>
              <a:t>Netherlands</a:t>
            </a:r>
            <a:endParaRPr lang="nl-NL" sz="1600" i="1" dirty="0">
              <a:latin typeface="Arial"/>
            </a:endParaRPr>
          </a:p>
        </p:txBody>
      </p:sp>
      <p:pic>
        <p:nvPicPr>
          <p:cNvPr id="48" name="Afbeelding 47" descr="Johan_ASTEX_clou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6916865" cy="292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152400"/>
            <a:ext cx="7659688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LES participants</a:t>
            </a:r>
            <a:endParaRPr lang="nl-NL" sz="2400" b="1" dirty="0">
              <a:latin typeface="Arial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LES model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Institution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Investigator</a:t>
                      </a:r>
                      <a:endParaRPr lang="nl-NL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DALES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TU Delft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de </a:t>
                      </a:r>
                      <a:r>
                        <a:rPr lang="nl-NL" dirty="0" err="1" smtClean="0"/>
                        <a:t>Roode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UCLA/MPI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MPI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Sandu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UKMO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UKMO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Lock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Univ</a:t>
                      </a:r>
                      <a:r>
                        <a:rPr lang="nl-NL" baseline="0" dirty="0" smtClean="0"/>
                        <a:t> Washington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Blossey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DHARMA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NASA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Ackerman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Warschau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Warschau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0000"/>
                          </a:solidFill>
                        </a:rPr>
                        <a:t>Kurowski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67663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Use SCM version that is identical to the operational GCM</a:t>
            </a:r>
            <a:endParaRPr lang="nl-NL" sz="2400" b="1" dirty="0">
              <a:latin typeface="Arial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524000" y="1163321"/>
          <a:ext cx="6096000" cy="5029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SCM model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Institution</a:t>
                      </a:r>
                      <a:endParaRPr lang="nl-NL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 err="1" smtClean="0"/>
                        <a:t>Investigator</a:t>
                      </a:r>
                      <a:endParaRPr lang="nl-NL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RACMO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KNMI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dal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Gesso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EC-Earth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KNMI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dal </a:t>
                      </a:r>
                      <a:r>
                        <a:rPr lang="nl-NL" dirty="0" err="1" smtClean="0"/>
                        <a:t>Gesso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ECMWF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ECMWF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Sandu</a:t>
                      </a:r>
                      <a:endParaRPr lang="nl-N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ECMWF-MF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DWD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Koehler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Japan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Kawai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PDF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baseline="0" dirty="0" err="1" smtClean="0">
                          <a:solidFill>
                            <a:schemeClr val="tx1"/>
                          </a:solidFill>
                        </a:rPr>
                        <a:t>scheme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000000"/>
                          </a:solidFill>
                        </a:rPr>
                        <a:t>Wisconsin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000000"/>
                          </a:solidFill>
                        </a:rPr>
                        <a:t>Larson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LMD GCM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LMD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0000"/>
                          </a:solidFill>
                        </a:rPr>
                        <a:t>Bony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UKMO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UKMO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0000"/>
                          </a:solidFill>
                        </a:rPr>
                        <a:t>Lock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0000"/>
                          </a:solidFill>
                        </a:rPr>
                        <a:t>Arpege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>
                          <a:solidFill>
                            <a:srgbClr val="FF0000"/>
                          </a:solidFill>
                        </a:rPr>
                        <a:t>Meteo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 France</a:t>
                      </a:r>
                    </a:p>
                    <a:p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0000"/>
                          </a:solidFill>
                        </a:rPr>
                        <a:t>Bazile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/Beau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MPI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ECHAM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0000"/>
                          </a:solidFill>
                        </a:rPr>
                        <a:t>Suvarchal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152400"/>
            <a:ext cx="7659688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Contents</a:t>
            </a:r>
            <a:endParaRPr lang="nl-NL" sz="2400" b="1" dirty="0">
              <a:latin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17575" y="1219200"/>
            <a:ext cx="44958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Motivation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nl-NL" sz="1600" b="1" dirty="0" smtClean="0">
                <a:solidFill>
                  <a:srgbClr val="FF0000"/>
                </a:solidFill>
                <a:latin typeface="Arial"/>
              </a:rPr>
              <a:t> LES </a:t>
            </a:r>
            <a:r>
              <a:rPr lang="nl-NL" sz="1600" b="1" dirty="0" err="1" smtClean="0">
                <a:solidFill>
                  <a:srgbClr val="FF0000"/>
                </a:solidFill>
                <a:latin typeface="Arial"/>
              </a:rPr>
              <a:t>results</a:t>
            </a:r>
            <a:endParaRPr lang="nl-NL" sz="1600" b="1" dirty="0" smtClean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Cloud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layer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depth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evolution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analysis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SCM </a:t>
            </a:r>
            <a:r>
              <a:rPr lang="nl-NL" sz="1600" dirty="0" err="1" smtClean="0">
                <a:latin typeface="Arial"/>
              </a:rPr>
              <a:t>results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Conclusions</a:t>
            </a:r>
            <a:r>
              <a:rPr lang="nl-NL" sz="1600" dirty="0" smtClean="0">
                <a:latin typeface="Arial"/>
              </a:rPr>
              <a:t>/outlook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</p:txBody>
      </p:sp>
      <p:pic>
        <p:nvPicPr>
          <p:cNvPr id="16" name="Afbeelding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183" y="2730972"/>
            <a:ext cx="1698127" cy="11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5183" y="1219200"/>
            <a:ext cx="1557670" cy="11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es_cloud_bound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28600" y="-5486400"/>
            <a:ext cx="7358063" cy="10412588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Cloud boundaries: all LES models give cumulus under stratocumulus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85800" y="5164723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Boundary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layer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too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deep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compared</a:t>
            </a:r>
            <a:r>
              <a:rPr lang="nl-NL" sz="1600" dirty="0" smtClean="0">
                <a:latin typeface="Arial"/>
              </a:rPr>
              <a:t> to </a:t>
            </a:r>
            <a:r>
              <a:rPr lang="nl-NL" sz="1600" dirty="0" err="1" smtClean="0">
                <a:latin typeface="Arial"/>
              </a:rPr>
              <a:t>observations</a:t>
            </a:r>
            <a:endParaRPr lang="nl-NL" sz="1600" dirty="0" smtClean="0">
              <a:latin typeface="Arial"/>
            </a:endParaRPr>
          </a:p>
          <a:p>
            <a:endParaRPr lang="nl-NL" sz="1600" dirty="0" smtClean="0">
              <a:latin typeface="Arial"/>
            </a:endParaRPr>
          </a:p>
          <a:p>
            <a:r>
              <a:rPr lang="nl-NL" sz="1600" dirty="0" smtClean="0">
                <a:latin typeface="Arial"/>
              </a:rPr>
              <a:t>Last 10 </a:t>
            </a:r>
            <a:r>
              <a:rPr lang="nl-NL" sz="1600" dirty="0" err="1" smtClean="0">
                <a:latin typeface="Arial"/>
              </a:rPr>
              <a:t>hours</a:t>
            </a:r>
            <a:r>
              <a:rPr lang="nl-NL" sz="1600" dirty="0" smtClean="0">
                <a:latin typeface="Arial"/>
              </a:rPr>
              <a:t> of </a:t>
            </a:r>
            <a:r>
              <a:rPr lang="nl-NL" sz="1600" dirty="0" err="1" smtClean="0">
                <a:latin typeface="Arial"/>
              </a:rPr>
              <a:t>simulations</a:t>
            </a:r>
            <a:r>
              <a:rPr lang="nl-NL" sz="1600" dirty="0" smtClean="0">
                <a:latin typeface="Arial"/>
              </a:rPr>
              <a:t> are </a:t>
            </a:r>
            <a:r>
              <a:rPr lang="nl-NL" sz="1600" dirty="0" err="1" smtClean="0">
                <a:latin typeface="Arial"/>
              </a:rPr>
              <a:t>less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reliable</a:t>
            </a:r>
            <a:r>
              <a:rPr lang="nl-NL" sz="1600" dirty="0" smtClean="0">
                <a:latin typeface="Arial"/>
              </a:rPr>
              <a:t> (</a:t>
            </a:r>
            <a:r>
              <a:rPr lang="nl-NL" sz="1600" dirty="0" err="1" smtClean="0">
                <a:latin typeface="Arial"/>
              </a:rPr>
              <a:t>sponge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layer</a:t>
            </a:r>
            <a:r>
              <a:rPr lang="nl-NL" sz="1600" dirty="0" smtClean="0">
                <a:latin typeface="Arial"/>
              </a:rPr>
              <a:t>, </a:t>
            </a:r>
            <a:r>
              <a:rPr lang="nl-NL" sz="1600" dirty="0" err="1" smtClean="0">
                <a:latin typeface="Arial"/>
              </a:rPr>
              <a:t>coarser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vertical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resolution</a:t>
            </a:r>
            <a:r>
              <a:rPr lang="nl-NL" sz="1600" dirty="0" smtClean="0">
                <a:latin typeface="Arial"/>
              </a:rPr>
              <a:t>)</a:t>
            </a:r>
          </a:p>
          <a:p>
            <a:endParaRPr lang="nl-NL" sz="1600" dirty="0">
              <a:latin typeface="Arial"/>
            </a:endParaRPr>
          </a:p>
        </p:txBody>
      </p:sp>
      <p:grpSp>
        <p:nvGrpSpPr>
          <p:cNvPr id="5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6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0" name="Tekstvak 9"/>
          <p:cNvSpPr txBox="1"/>
          <p:nvPr/>
        </p:nvSpPr>
        <p:spPr>
          <a:xfrm>
            <a:off x="6172200" y="3654623"/>
            <a:ext cx="1988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lowest</a:t>
            </a:r>
            <a:r>
              <a:rPr lang="nl-NL" sz="1400" dirty="0" smtClean="0"/>
              <a:t> </a:t>
            </a:r>
            <a:r>
              <a:rPr lang="nl-NL" sz="1400" dirty="0" err="1" smtClean="0"/>
              <a:t>cloud</a:t>
            </a:r>
            <a:r>
              <a:rPr lang="nl-NL" sz="1400" dirty="0" smtClean="0"/>
              <a:t> base </a:t>
            </a:r>
            <a:r>
              <a:rPr lang="nl-NL" sz="1400" dirty="0" err="1" smtClean="0"/>
              <a:t>height</a:t>
            </a:r>
            <a:endParaRPr lang="nl-NL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1295400" y="2511623"/>
            <a:ext cx="1348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inversion</a:t>
            </a:r>
            <a:r>
              <a:rPr lang="nl-NL" sz="1400" dirty="0" smtClean="0"/>
              <a:t> </a:t>
            </a:r>
            <a:r>
              <a:rPr lang="nl-NL" sz="1400" dirty="0" err="1" smtClean="0"/>
              <a:t>height</a:t>
            </a:r>
            <a:endParaRPr lang="nl-NL" sz="1400" dirty="0"/>
          </a:p>
        </p:txBody>
      </p:sp>
      <p:sp>
        <p:nvSpPr>
          <p:cNvPr id="12" name="Tekstvak 11"/>
          <p:cNvSpPr txBox="1"/>
          <p:nvPr/>
        </p:nvSpPr>
        <p:spPr>
          <a:xfrm>
            <a:off x="3574067" y="3165157"/>
            <a:ext cx="1921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mean</a:t>
            </a:r>
            <a:r>
              <a:rPr lang="nl-NL" sz="1400" dirty="0" smtClean="0"/>
              <a:t> </a:t>
            </a:r>
            <a:r>
              <a:rPr lang="nl-NL" sz="1400" dirty="0" err="1" smtClean="0"/>
              <a:t>cloud</a:t>
            </a:r>
            <a:r>
              <a:rPr lang="nl-NL" sz="1400" dirty="0" smtClean="0"/>
              <a:t> base </a:t>
            </a:r>
            <a:r>
              <a:rPr lang="nl-NL" sz="1400" dirty="0" err="1" smtClean="0"/>
              <a:t>height</a:t>
            </a:r>
            <a:endParaRPr lang="nl-NL" sz="1400" dirty="0"/>
          </a:p>
        </p:txBody>
      </p:sp>
      <p:cxnSp>
        <p:nvCxnSpPr>
          <p:cNvPr id="14" name="Rechte verbindingslijn met pijl 13"/>
          <p:cNvCxnSpPr/>
          <p:nvPr/>
        </p:nvCxnSpPr>
        <p:spPr>
          <a:xfrm rot="16200000" flipH="1">
            <a:off x="1699693" y="2883650"/>
            <a:ext cx="334414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rot="16200000" flipV="1">
            <a:off x="4405589" y="2998745"/>
            <a:ext cx="334415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rot="10800000">
            <a:off x="6210300" y="3657600"/>
            <a:ext cx="5715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248400" y="2819400"/>
            <a:ext cx="2809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</a:rPr>
              <a:t>DALES: </a:t>
            </a:r>
            <a:r>
              <a:rPr lang="nl-NL" sz="1600" dirty="0" err="1" smtClean="0">
                <a:solidFill>
                  <a:srgbClr val="FF0000"/>
                </a:solidFill>
              </a:rPr>
              <a:t>large</a:t>
            </a:r>
            <a:r>
              <a:rPr lang="nl-NL" sz="1600" dirty="0" smtClean="0">
                <a:solidFill>
                  <a:srgbClr val="FF0000"/>
                </a:solidFill>
              </a:rPr>
              <a:t> domain are </a:t>
            </a:r>
            <a:r>
              <a:rPr lang="nl-NL" sz="1600" dirty="0" err="1" smtClean="0">
                <a:solidFill>
                  <a:srgbClr val="FF0000"/>
                </a:solidFill>
              </a:rPr>
              <a:t>shown</a:t>
            </a:r>
            <a:endParaRPr lang="nl-NL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les_scal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4636803"/>
            <a:ext cx="6553200" cy="9273606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Cloud liquid water path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09600" y="5181600"/>
            <a:ext cx="5229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Large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difference</a:t>
            </a:r>
            <a:r>
              <a:rPr lang="nl-NL" sz="1600" dirty="0" smtClean="0">
                <a:latin typeface="Arial"/>
              </a:rPr>
              <a:t> in LWP! 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es_scal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70" y="-4598162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Cloud cover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les_scal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-4598162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Surface precipitation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1905000" y="838200"/>
            <a:ext cx="118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180 W/m</a:t>
            </a:r>
            <a:r>
              <a:rPr lang="nl-NL" baseline="30000" dirty="0" smtClean="0"/>
              <a:t>2</a:t>
            </a:r>
            <a:endParaRPr lang="nl-NL" baseline="30000" dirty="0"/>
          </a:p>
        </p:txBody>
      </p:sp>
      <p:cxnSp>
        <p:nvCxnSpPr>
          <p:cNvPr id="19" name="Rechte verbindingslijn met pijl 18"/>
          <p:cNvCxnSpPr>
            <a:stCxn id="16" idx="1"/>
          </p:cNvCxnSpPr>
          <p:nvPr/>
        </p:nvCxnSpPr>
        <p:spPr>
          <a:xfrm rot="10800000" flipV="1">
            <a:off x="1676400" y="1022866"/>
            <a:ext cx="228600" cy="118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609600" y="5181600"/>
            <a:ext cx="6193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/>
              </a:rPr>
              <a:t>More heavy and </a:t>
            </a:r>
            <a:r>
              <a:rPr lang="nl-NL" sz="1600" dirty="0" err="1" smtClean="0">
                <a:latin typeface="Arial"/>
              </a:rPr>
              <a:t>intermittent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precipitation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on</a:t>
            </a:r>
            <a:r>
              <a:rPr lang="nl-NL" sz="1600" dirty="0" smtClean="0">
                <a:latin typeface="Arial"/>
              </a:rPr>
              <a:t> a </a:t>
            </a:r>
            <a:r>
              <a:rPr lang="nl-NL" sz="1600" dirty="0" err="1" smtClean="0">
                <a:latin typeface="Arial"/>
              </a:rPr>
              <a:t>larger</a:t>
            </a:r>
            <a:r>
              <a:rPr lang="nl-NL" sz="1600" dirty="0" smtClean="0">
                <a:latin typeface="Arial"/>
              </a:rPr>
              <a:t> domain</a:t>
            </a:r>
            <a:endParaRPr lang="nl-NL" sz="16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4000"/>
            <a:ext cx="7696200" cy="508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en-US" sz="2000" b="1" dirty="0">
                <a:latin typeface="+mn-lt"/>
              </a:rPr>
              <a:t>Entrainment </a:t>
            </a:r>
            <a:r>
              <a:rPr lang="en-US" sz="2000" b="1" dirty="0" smtClean="0">
                <a:latin typeface="+mn-lt"/>
              </a:rPr>
              <a:t>rates in previous LES </a:t>
            </a:r>
            <a:r>
              <a:rPr lang="en-US" sz="2000" b="1" dirty="0" err="1" smtClean="0">
                <a:latin typeface="+mn-lt"/>
              </a:rPr>
              <a:t>intercomparison</a:t>
            </a:r>
            <a:r>
              <a:rPr lang="en-US" sz="2000" b="1" dirty="0" smtClean="0">
                <a:latin typeface="+mn-lt"/>
              </a:rPr>
              <a:t> runs</a:t>
            </a:r>
            <a:endParaRPr lang="nl-NL" sz="2000" dirty="0">
              <a:latin typeface="+mn-lt"/>
            </a:endParaRPr>
          </a:p>
        </p:txBody>
      </p:sp>
      <p:pic>
        <p:nvPicPr>
          <p:cNvPr id="16387" name="Afbeelding 1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720850" y="1177925"/>
            <a:ext cx="54197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8" name="Rechte verbindingslijn met pijl 20"/>
          <p:cNvCxnSpPr>
            <a:cxnSpLocks noChangeShapeType="1"/>
          </p:cNvCxnSpPr>
          <p:nvPr/>
        </p:nvCxnSpPr>
        <p:spPr bwMode="auto">
          <a:xfrm rot="16200000" flipH="1">
            <a:off x="3200400" y="1447800"/>
            <a:ext cx="9144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389" name="Tekstvak 21"/>
          <p:cNvSpPr txBox="1">
            <a:spLocks noChangeArrowheads="1"/>
          </p:cNvSpPr>
          <p:nvPr/>
        </p:nvSpPr>
        <p:spPr bwMode="auto">
          <a:xfrm>
            <a:off x="2514600" y="914400"/>
            <a:ext cx="121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too large?</a:t>
            </a:r>
          </a:p>
        </p:txBody>
      </p:sp>
      <p:sp>
        <p:nvSpPr>
          <p:cNvPr id="16390" name="Tekstvak 22"/>
          <p:cNvSpPr txBox="1">
            <a:spLocks noChangeArrowheads="1"/>
          </p:cNvSpPr>
          <p:nvPr/>
        </p:nvSpPr>
        <p:spPr bwMode="auto">
          <a:xfrm>
            <a:off x="3200400" y="5711825"/>
            <a:ext cx="16771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1400" i="1" dirty="0" smtClean="0"/>
              <a:t>Heus </a:t>
            </a:r>
            <a:r>
              <a:rPr lang="nl-NL" sz="1400" i="1" dirty="0"/>
              <a:t>et </a:t>
            </a:r>
            <a:r>
              <a:rPr lang="nl-NL" sz="1400" i="1" dirty="0" err="1"/>
              <a:t>al</a:t>
            </a:r>
            <a:r>
              <a:rPr lang="nl-NL" sz="1400" i="1" dirty="0" err="1" smtClean="0"/>
              <a:t>.</a:t>
            </a:r>
            <a:r>
              <a:rPr lang="nl-NL" sz="1400" i="1" dirty="0" smtClean="0"/>
              <a:t> (2010) </a:t>
            </a:r>
            <a:endParaRPr lang="nl-NL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8717"/>
            <a:ext cx="1676400" cy="2543683"/>
          </a:xfrm>
          <a:prstGeom prst="rect">
            <a:avLst/>
          </a:prstGeom>
        </p:spPr>
      </p:pic>
      <p:pic>
        <p:nvPicPr>
          <p:cNvPr id="11" name="Afbeelding 10" descr="les_scal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21590" y="-4598162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Entrainment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09600" y="5013660"/>
            <a:ext cx="7659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Entrainment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rate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doubles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during</a:t>
            </a:r>
            <a:r>
              <a:rPr lang="nl-NL" sz="1600" dirty="0" smtClean="0">
                <a:latin typeface="Arial"/>
              </a:rPr>
              <a:t> the </a:t>
            </a:r>
            <a:r>
              <a:rPr lang="nl-NL" sz="1600" dirty="0" err="1" smtClean="0">
                <a:latin typeface="Arial"/>
              </a:rPr>
              <a:t>second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night</a:t>
            </a:r>
            <a:endParaRPr lang="nl-NL" sz="1600" dirty="0" smtClean="0">
              <a:latin typeface="Arial"/>
            </a:endParaRPr>
          </a:p>
          <a:p>
            <a:endParaRPr lang="nl-NL" sz="1600" dirty="0" smtClean="0">
              <a:latin typeface="Arial"/>
            </a:endParaRPr>
          </a:p>
          <a:p>
            <a:r>
              <a:rPr lang="nl-NL" sz="1600" dirty="0" err="1" smtClean="0">
                <a:latin typeface="Arial"/>
              </a:rPr>
              <a:t>Entrainment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rate</a:t>
            </a:r>
            <a:r>
              <a:rPr lang="nl-NL" sz="1600" dirty="0" smtClean="0">
                <a:latin typeface="Arial"/>
              </a:rPr>
              <a:t> smaller </a:t>
            </a:r>
            <a:r>
              <a:rPr lang="nl-NL" sz="1600" dirty="0" err="1" smtClean="0">
                <a:latin typeface="Arial"/>
              </a:rPr>
              <a:t>than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during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previous</a:t>
            </a:r>
            <a:r>
              <a:rPr lang="nl-NL" sz="1600" dirty="0" smtClean="0">
                <a:latin typeface="Arial"/>
              </a:rPr>
              <a:t> ASTEX </a:t>
            </a:r>
            <a:r>
              <a:rPr lang="nl-NL" sz="1600" dirty="0" err="1" smtClean="0">
                <a:latin typeface="Arial"/>
              </a:rPr>
              <a:t>intercomparison</a:t>
            </a:r>
            <a:r>
              <a:rPr lang="nl-NL" sz="1600" dirty="0" smtClean="0">
                <a:latin typeface="Arial"/>
              </a:rPr>
              <a:t> case. </a:t>
            </a:r>
            <a:r>
              <a:rPr lang="nl-NL" sz="1600" dirty="0" err="1" smtClean="0">
                <a:latin typeface="Arial"/>
              </a:rPr>
              <a:t>According</a:t>
            </a:r>
            <a:r>
              <a:rPr lang="nl-NL" sz="1600" dirty="0" smtClean="0">
                <a:latin typeface="Arial"/>
              </a:rPr>
              <a:t> to </a:t>
            </a:r>
            <a:r>
              <a:rPr lang="nl-NL" sz="1600" dirty="0" err="1" smtClean="0">
                <a:latin typeface="Arial"/>
              </a:rPr>
              <a:t>Ackerman</a:t>
            </a:r>
            <a:r>
              <a:rPr lang="nl-NL" sz="1600" dirty="0" smtClean="0">
                <a:latin typeface="Arial"/>
              </a:rPr>
              <a:t> and </a:t>
            </a:r>
            <a:r>
              <a:rPr lang="nl-NL" sz="1600" dirty="0" err="1" smtClean="0">
                <a:latin typeface="Arial"/>
              </a:rPr>
              <a:t>Bretherton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this</a:t>
            </a:r>
            <a:r>
              <a:rPr lang="nl-NL" sz="1600" dirty="0" smtClean="0">
                <a:latin typeface="Arial"/>
              </a:rPr>
              <a:t> is </a:t>
            </a:r>
            <a:r>
              <a:rPr lang="nl-NL" sz="1600" dirty="0" err="1" smtClean="0">
                <a:latin typeface="Arial"/>
              </a:rPr>
              <a:t>due</a:t>
            </a:r>
            <a:r>
              <a:rPr lang="nl-NL" sz="1600" dirty="0" smtClean="0">
                <a:latin typeface="Arial"/>
              </a:rPr>
              <a:t> to </a:t>
            </a:r>
            <a:r>
              <a:rPr lang="nl-NL" sz="1600" dirty="0" err="1" smtClean="0">
                <a:latin typeface="Arial"/>
              </a:rPr>
              <a:t>cloud</a:t>
            </a:r>
            <a:r>
              <a:rPr lang="nl-NL" sz="1600" dirty="0" smtClean="0">
                <a:latin typeface="Arial"/>
              </a:rPr>
              <a:t> droplet </a:t>
            </a:r>
            <a:r>
              <a:rPr lang="nl-NL" sz="1600" dirty="0" err="1" smtClean="0">
                <a:latin typeface="Arial"/>
              </a:rPr>
              <a:t>sedimentation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leading</a:t>
            </a:r>
            <a:r>
              <a:rPr lang="nl-NL" sz="1600" dirty="0" smtClean="0">
                <a:latin typeface="Arial"/>
              </a:rPr>
              <a:t> to a </a:t>
            </a:r>
            <a:r>
              <a:rPr lang="nl-NL" sz="1600" dirty="0" err="1" smtClean="0">
                <a:latin typeface="Arial"/>
              </a:rPr>
              <a:t>reduction</a:t>
            </a:r>
            <a:r>
              <a:rPr lang="nl-NL" sz="1600" dirty="0" smtClean="0">
                <a:latin typeface="Arial"/>
              </a:rPr>
              <a:t> of </a:t>
            </a:r>
            <a:r>
              <a:rPr lang="nl-NL" sz="1600" dirty="0" err="1" smtClean="0">
                <a:latin typeface="Arial"/>
              </a:rPr>
              <a:t>evaporative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cooling</a:t>
            </a:r>
            <a:r>
              <a:rPr lang="nl-NL" sz="1600" dirty="0" smtClean="0">
                <a:latin typeface="Arial"/>
              </a:rPr>
              <a:t> at </a:t>
            </a:r>
            <a:r>
              <a:rPr lang="nl-NL" sz="1600" dirty="0" err="1" smtClean="0">
                <a:latin typeface="Arial"/>
              </a:rPr>
              <a:t>cloud</a:t>
            </a:r>
            <a:r>
              <a:rPr lang="nl-NL" sz="1600" dirty="0" smtClean="0">
                <a:latin typeface="Arial"/>
              </a:rPr>
              <a:t> top.</a:t>
            </a:r>
          </a:p>
          <a:p>
            <a:endParaRPr lang="nl-NL" sz="1600" dirty="0">
              <a:latin typeface="Arial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-3733800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Liquid water potential temperature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38200" y="5462524"/>
            <a:ext cx="7848600" cy="136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20"/>
              </a:lnSpc>
            </a:pPr>
            <a:r>
              <a:rPr lang="nl-NL" sz="1600" dirty="0" err="1" smtClean="0">
                <a:latin typeface="Arial"/>
              </a:rPr>
              <a:t>Slight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differences</a:t>
            </a:r>
            <a:r>
              <a:rPr lang="nl-NL" sz="1600" dirty="0" smtClean="0">
                <a:latin typeface="Arial"/>
              </a:rPr>
              <a:t> in the upper part of domain: </a:t>
            </a:r>
          </a:p>
          <a:p>
            <a:pPr>
              <a:lnSpc>
                <a:spcPts val="2520"/>
              </a:lnSpc>
            </a:pPr>
            <a:r>
              <a:rPr lang="nl-NL" sz="1600" dirty="0" smtClean="0">
                <a:latin typeface="Arial"/>
              </a:rPr>
              <a:t>- DALES &amp; UCLA </a:t>
            </a:r>
            <a:r>
              <a:rPr lang="nl-NL" sz="1600" dirty="0" err="1" smtClean="0">
                <a:latin typeface="Arial"/>
              </a:rPr>
              <a:t>used</a:t>
            </a:r>
            <a:r>
              <a:rPr lang="nl-NL" sz="1600" dirty="0" smtClean="0">
                <a:latin typeface="Arial"/>
              </a:rPr>
              <a:t> ASTEX A209 </a:t>
            </a:r>
            <a:r>
              <a:rPr lang="nl-NL" sz="1600" dirty="0" err="1" smtClean="0">
                <a:latin typeface="Arial"/>
              </a:rPr>
              <a:t>specs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with</a:t>
            </a:r>
            <a:r>
              <a:rPr lang="nl-NL" sz="1600" dirty="0" smtClean="0">
                <a:latin typeface="Arial"/>
              </a:rPr>
              <a:t> constant </a:t>
            </a:r>
            <a:r>
              <a:rPr lang="nl-NL" sz="1600" dirty="0" err="1" smtClean="0">
                <a:latin typeface="Arial"/>
              </a:rPr>
              <a:t>lapse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rate</a:t>
            </a:r>
            <a:r>
              <a:rPr lang="nl-NL" sz="1600" dirty="0" smtClean="0">
                <a:latin typeface="Arial"/>
              </a:rPr>
              <a:t> </a:t>
            </a:r>
          </a:p>
          <a:p>
            <a:pPr>
              <a:lnSpc>
                <a:spcPts val="2520"/>
              </a:lnSpc>
            </a:pPr>
            <a:r>
              <a:rPr lang="nl-NL" sz="1600" dirty="0" smtClean="0">
                <a:latin typeface="Arial"/>
              </a:rPr>
              <a:t>- ASTEX </a:t>
            </a:r>
            <a:r>
              <a:rPr lang="nl-NL" sz="1600" dirty="0" err="1" smtClean="0">
                <a:latin typeface="Arial"/>
              </a:rPr>
              <a:t>Lagrangian</a:t>
            </a:r>
            <a:r>
              <a:rPr lang="nl-NL" sz="1600" dirty="0" smtClean="0">
                <a:latin typeface="Arial"/>
              </a:rPr>
              <a:t>:</a:t>
            </a:r>
            <a:r>
              <a:rPr lang="nl-NL" sz="1600" dirty="0" err="1" smtClean="0">
                <a:latin typeface="Arial"/>
              </a:rPr>
              <a:t>blend</a:t>
            </a:r>
            <a:r>
              <a:rPr lang="nl-NL" sz="1600" dirty="0" smtClean="0">
                <a:latin typeface="Arial"/>
              </a:rPr>
              <a:t> of </a:t>
            </a:r>
            <a:r>
              <a:rPr lang="nl-NL" sz="1600" dirty="0" err="1" smtClean="0">
                <a:latin typeface="Arial"/>
              </a:rPr>
              <a:t>observations</a:t>
            </a:r>
            <a:r>
              <a:rPr lang="nl-NL" sz="1600" dirty="0" smtClean="0">
                <a:latin typeface="Arial"/>
              </a:rPr>
              <a:t> and ERA 40 (</a:t>
            </a:r>
            <a:r>
              <a:rPr lang="nl-NL" sz="1600" dirty="0" err="1" smtClean="0">
                <a:latin typeface="Arial"/>
              </a:rPr>
              <a:t>needed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for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radiation</a:t>
            </a:r>
            <a:r>
              <a:rPr lang="nl-NL" sz="1600" dirty="0" smtClean="0">
                <a:latin typeface="Arial"/>
              </a:rPr>
              <a:t> and </a:t>
            </a:r>
            <a:r>
              <a:rPr lang="nl-NL" sz="1600" dirty="0" err="1" smtClean="0">
                <a:latin typeface="Arial"/>
              </a:rPr>
              <a:t>single-column</a:t>
            </a:r>
            <a:r>
              <a:rPr lang="nl-NL" sz="1600" dirty="0" smtClean="0">
                <a:latin typeface="Arial"/>
              </a:rPr>
              <a:t> models) </a:t>
            </a: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2725"/>
            <a:ext cx="7620000" cy="4730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en-US" sz="2000" b="1" dirty="0" smtClean="0">
                <a:latin typeface="+mn-lt"/>
              </a:rPr>
              <a:t>The ASTEX First </a:t>
            </a:r>
            <a:r>
              <a:rPr lang="en-US" sz="2000" b="1" dirty="0" err="1" smtClean="0">
                <a:latin typeface="+mn-lt"/>
              </a:rPr>
              <a:t>Lagrangian</a:t>
            </a:r>
            <a:r>
              <a:rPr lang="en-US" sz="2000" b="1" dirty="0" smtClean="0">
                <a:latin typeface="+mn-lt"/>
              </a:rPr>
              <a:t> (June 1992)</a:t>
            </a:r>
            <a:endParaRPr lang="nl-NL" sz="2000" dirty="0">
              <a:latin typeface="+mn-lt"/>
            </a:endParaRPr>
          </a:p>
        </p:txBody>
      </p:sp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1474788" y="5105400"/>
            <a:ext cx="476091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>
                <a:latin typeface="Wingdings" charset="2"/>
                <a:ea typeface="Wingdings" charset="2"/>
                <a:cs typeface="Wingdings" charset="2"/>
              </a:rPr>
              <a:t></a:t>
            </a:r>
            <a:r>
              <a:rPr lang="nl-NL" sz="1400">
                <a:latin typeface="Tahoma" charset="0"/>
                <a:ea typeface="Tahoma" charset="0"/>
                <a:cs typeface="Tahoma" charset="0"/>
              </a:rPr>
              <a:t> Lagrangian evolution of cloudy boundary layer observed </a:t>
            </a:r>
          </a:p>
          <a:p>
            <a:pPr>
              <a:lnSpc>
                <a:spcPct val="150000"/>
              </a:lnSpc>
            </a:pPr>
            <a:r>
              <a:rPr lang="nl-NL" sz="1400">
                <a:latin typeface="Wingdings" charset="2"/>
                <a:ea typeface="Wingdings" charset="2"/>
                <a:cs typeface="Wingdings" charset="2"/>
              </a:rPr>
              <a:t></a:t>
            </a:r>
            <a:r>
              <a:rPr lang="nl-NL" sz="1400">
                <a:latin typeface="Tahoma" charset="0"/>
                <a:ea typeface="Tahoma" charset="0"/>
                <a:cs typeface="Tahoma" charset="0"/>
              </a:rPr>
              <a:t> Five aircraft flights </a:t>
            </a:r>
          </a:p>
          <a:p>
            <a:pPr>
              <a:lnSpc>
                <a:spcPct val="150000"/>
              </a:lnSpc>
            </a:pPr>
            <a:r>
              <a:rPr lang="nl-NL" sz="1400">
                <a:latin typeface="Wingdings" charset="2"/>
                <a:ea typeface="Wingdings" charset="2"/>
                <a:cs typeface="Wingdings" charset="2"/>
              </a:rPr>
              <a:t></a:t>
            </a:r>
            <a:r>
              <a:rPr lang="nl-NL" sz="1400">
                <a:latin typeface="Tahoma" charset="0"/>
                <a:ea typeface="Tahoma" charset="0"/>
                <a:cs typeface="Tahoma" charset="0"/>
              </a:rPr>
              <a:t> Duration: two days</a:t>
            </a:r>
          </a:p>
          <a:p>
            <a:pPr>
              <a:lnSpc>
                <a:spcPct val="150000"/>
              </a:lnSpc>
            </a:pPr>
            <a:endParaRPr lang="nl-NL" sz="14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9" name="Groeperen 18"/>
          <p:cNvGrpSpPr>
            <a:grpSpLocks/>
          </p:cNvGrpSpPr>
          <p:nvPr/>
        </p:nvGrpSpPr>
        <p:grpSpPr bwMode="auto">
          <a:xfrm>
            <a:off x="2400300" y="1143000"/>
            <a:ext cx="3835400" cy="3733800"/>
            <a:chOff x="2400620" y="1143000"/>
            <a:chExt cx="3835631" cy="3733800"/>
          </a:xfrm>
        </p:grpSpPr>
        <p:pic>
          <p:nvPicPr>
            <p:cNvPr id="10" name="Afbeelding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620" y="1143000"/>
              <a:ext cx="3835631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kstvak 13"/>
            <p:cNvSpPr txBox="1">
              <a:spLocks noChangeArrowheads="1"/>
            </p:cNvSpPr>
            <p:nvPr/>
          </p:nvSpPr>
          <p:spPr bwMode="auto">
            <a:xfrm>
              <a:off x="2895600" y="1613356"/>
              <a:ext cx="521096" cy="2154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800"/>
                <a:t>Flight 1</a:t>
              </a:r>
            </a:p>
          </p:txBody>
        </p:sp>
        <p:sp>
          <p:nvSpPr>
            <p:cNvPr id="12" name="Tekstvak 14"/>
            <p:cNvSpPr txBox="1">
              <a:spLocks noChangeArrowheads="1"/>
            </p:cNvSpPr>
            <p:nvPr/>
          </p:nvSpPr>
          <p:spPr bwMode="auto">
            <a:xfrm>
              <a:off x="3581400" y="1734979"/>
              <a:ext cx="521096" cy="2154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800"/>
                <a:t>Flight 2</a:t>
              </a:r>
            </a:p>
          </p:txBody>
        </p:sp>
        <p:sp>
          <p:nvSpPr>
            <p:cNvPr id="13" name="Tekstvak 15"/>
            <p:cNvSpPr txBox="1">
              <a:spLocks noChangeArrowheads="1"/>
            </p:cNvSpPr>
            <p:nvPr/>
          </p:nvSpPr>
          <p:spPr bwMode="auto">
            <a:xfrm>
              <a:off x="3505200" y="1981200"/>
              <a:ext cx="521096" cy="2154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800"/>
                <a:t>Flight 3</a:t>
              </a:r>
            </a:p>
          </p:txBody>
        </p:sp>
        <p:sp>
          <p:nvSpPr>
            <p:cNvPr id="14" name="Tekstvak 16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521096" cy="2154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800"/>
                <a:t>Flight 4</a:t>
              </a:r>
            </a:p>
          </p:txBody>
        </p:sp>
        <p:sp>
          <p:nvSpPr>
            <p:cNvPr id="15" name="Tekstvak 17"/>
            <p:cNvSpPr txBox="1">
              <a:spLocks noChangeArrowheads="1"/>
            </p:cNvSpPr>
            <p:nvPr/>
          </p:nvSpPr>
          <p:spPr bwMode="auto">
            <a:xfrm>
              <a:off x="3048000" y="2895600"/>
              <a:ext cx="530915" cy="2154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800"/>
                <a:t>Flight 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3810000"/>
            <a:ext cx="6524560" cy="9233076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Total water content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85800" y="5943600"/>
            <a:ext cx="6516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Mean</a:t>
            </a:r>
            <a:r>
              <a:rPr lang="nl-NL" sz="1600" dirty="0" smtClean="0">
                <a:latin typeface="Arial"/>
              </a:rPr>
              <a:t> state </a:t>
            </a:r>
            <a:r>
              <a:rPr lang="nl-NL" sz="1600" dirty="0" err="1" smtClean="0">
                <a:latin typeface="Arial"/>
              </a:rPr>
              <a:t>during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first</a:t>
            </a:r>
            <a:r>
              <a:rPr lang="nl-NL" sz="1600" dirty="0" smtClean="0">
                <a:latin typeface="Arial"/>
              </a:rPr>
              <a:t> part of ASTEX </a:t>
            </a:r>
            <a:r>
              <a:rPr lang="nl-NL" sz="1600" dirty="0" err="1" smtClean="0">
                <a:latin typeface="Arial"/>
              </a:rPr>
              <a:t>Lagrangian</a:t>
            </a:r>
            <a:r>
              <a:rPr lang="nl-NL" sz="1600" dirty="0" smtClean="0">
                <a:latin typeface="Arial"/>
              </a:rPr>
              <a:t> is </a:t>
            </a:r>
            <a:r>
              <a:rPr lang="nl-NL" sz="1600" dirty="0" err="1" smtClean="0">
                <a:latin typeface="Arial"/>
              </a:rPr>
              <a:t>well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represented</a:t>
            </a:r>
            <a:r>
              <a:rPr lang="nl-NL" sz="1600" dirty="0" smtClean="0">
                <a:latin typeface="Arial"/>
              </a:rPr>
              <a:t> </a:t>
            </a:r>
            <a:endParaRPr lang="nl-NL" sz="1600" dirty="0">
              <a:latin typeface="Arial"/>
            </a:endParaRPr>
          </a:p>
        </p:txBody>
      </p:sp>
      <p:grpSp>
        <p:nvGrpSpPr>
          <p:cNvPr id="5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6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70" y="-3733800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Liquid water content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66800" y="59436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/>
              </a:rPr>
              <a:t>last part of </a:t>
            </a:r>
            <a:r>
              <a:rPr lang="nl-NL" sz="1600" dirty="0" err="1" smtClean="0">
                <a:latin typeface="Arial"/>
              </a:rPr>
              <a:t>simulation</a:t>
            </a:r>
            <a:r>
              <a:rPr lang="nl-NL" sz="1600" dirty="0" smtClean="0">
                <a:latin typeface="Arial"/>
              </a:rPr>
              <a:t>: wrong </a:t>
            </a:r>
            <a:r>
              <a:rPr lang="nl-NL" sz="1600" dirty="0" err="1" smtClean="0">
                <a:latin typeface="Arial"/>
              </a:rPr>
              <a:t>cloud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height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70" y="-3810000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East-west wind component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752600" y="5672554"/>
            <a:ext cx="4771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Change</a:t>
            </a:r>
            <a:r>
              <a:rPr lang="nl-NL" sz="1600" dirty="0" smtClean="0">
                <a:latin typeface="Arial"/>
              </a:rPr>
              <a:t> in </a:t>
            </a:r>
            <a:r>
              <a:rPr lang="nl-NL" sz="1600" dirty="0" err="1" smtClean="0">
                <a:latin typeface="Arial"/>
              </a:rPr>
              <a:t>geostrophic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forcing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well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implemented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North-south wind component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19200" y="5850523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/>
              </a:rPr>
              <a:t>Do we </a:t>
            </a:r>
            <a:r>
              <a:rPr lang="nl-NL" sz="1600" dirty="0" err="1" smtClean="0">
                <a:latin typeface="Arial"/>
              </a:rPr>
              <a:t>need</a:t>
            </a:r>
            <a:r>
              <a:rPr lang="nl-NL" sz="1600" dirty="0" smtClean="0">
                <a:latin typeface="Arial"/>
              </a:rPr>
              <a:t> a </a:t>
            </a:r>
            <a:r>
              <a:rPr lang="nl-NL" sz="1600" dirty="0" err="1" smtClean="0">
                <a:latin typeface="Arial"/>
              </a:rPr>
              <a:t>larger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weakening</a:t>
            </a:r>
            <a:r>
              <a:rPr lang="nl-NL" sz="1600" dirty="0" smtClean="0">
                <a:latin typeface="Arial"/>
              </a:rPr>
              <a:t> of the </a:t>
            </a:r>
            <a:r>
              <a:rPr lang="nl-NL" sz="1600" dirty="0" err="1" smtClean="0">
                <a:latin typeface="Arial"/>
              </a:rPr>
              <a:t>geostrophic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forcing</a:t>
            </a:r>
            <a:r>
              <a:rPr lang="nl-NL" sz="1600" dirty="0" smtClean="0">
                <a:latin typeface="Arial"/>
              </a:rPr>
              <a:t>?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10" name="Afbeelding 9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970" y="-3786124"/>
            <a:ext cx="6498590" cy="919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610" y="-3810000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Vertical wind velocity variance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70" y="-3810000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Horizontal wind velocity variance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71600" y="58674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/>
              </a:rPr>
              <a:t>More </a:t>
            </a:r>
            <a:r>
              <a:rPr lang="nl-NL" sz="1600" dirty="0" err="1" smtClean="0">
                <a:latin typeface="Arial"/>
              </a:rPr>
              <a:t>variance</a:t>
            </a:r>
            <a:r>
              <a:rPr lang="nl-NL" sz="1600" dirty="0" smtClean="0">
                <a:latin typeface="Arial"/>
              </a:rPr>
              <a:t> at a </a:t>
            </a:r>
            <a:r>
              <a:rPr lang="nl-NL" sz="1600" dirty="0" err="1" smtClean="0">
                <a:latin typeface="Arial"/>
              </a:rPr>
              <a:t>larger</a:t>
            </a:r>
            <a:r>
              <a:rPr lang="nl-NL" sz="1600" dirty="0" smtClean="0">
                <a:latin typeface="Arial"/>
              </a:rPr>
              <a:t> horizontal domain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-3786124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Horizontal wind velocity variance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1371600" y="58674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/>
              </a:rPr>
              <a:t>More </a:t>
            </a:r>
            <a:r>
              <a:rPr lang="nl-NL" sz="1600" dirty="0" err="1" smtClean="0">
                <a:latin typeface="Arial"/>
              </a:rPr>
              <a:t>variance</a:t>
            </a:r>
            <a:r>
              <a:rPr lang="nl-NL" sz="1600" dirty="0" smtClean="0">
                <a:latin typeface="Arial"/>
              </a:rPr>
              <a:t> at a </a:t>
            </a:r>
            <a:r>
              <a:rPr lang="nl-NL" sz="1600" dirty="0" err="1" smtClean="0">
                <a:latin typeface="Arial"/>
              </a:rPr>
              <a:t>larger</a:t>
            </a:r>
            <a:r>
              <a:rPr lang="nl-NL" sz="1600" dirty="0" smtClean="0">
                <a:latin typeface="Arial"/>
              </a:rPr>
              <a:t> horizontal domain</a:t>
            </a:r>
            <a:endParaRPr lang="nl-NL" sz="16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-3786124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Total water variance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5400" y="6062246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Larger</a:t>
            </a:r>
            <a:r>
              <a:rPr lang="nl-NL" sz="1600" dirty="0" smtClean="0">
                <a:latin typeface="Arial"/>
              </a:rPr>
              <a:t> horizontal domain </a:t>
            </a:r>
            <a:r>
              <a:rPr lang="nl-NL" sz="1600" dirty="0" err="1" smtClean="0">
                <a:latin typeface="Arial"/>
              </a:rPr>
              <a:t>can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contain</a:t>
            </a:r>
            <a:r>
              <a:rPr lang="nl-NL" sz="1600" dirty="0" smtClean="0">
                <a:latin typeface="Arial"/>
              </a:rPr>
              <a:t> more </a:t>
            </a:r>
            <a:r>
              <a:rPr lang="nl-NL" sz="1600" dirty="0" err="1" smtClean="0">
                <a:latin typeface="Arial"/>
              </a:rPr>
              <a:t>variance</a:t>
            </a:r>
            <a:r>
              <a:rPr lang="nl-NL" sz="1600" dirty="0" smtClean="0">
                <a:latin typeface="Arial"/>
              </a:rPr>
              <a:t> 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-3429000"/>
            <a:ext cx="6045200" cy="855472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Precipitation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259" y="5125720"/>
            <a:ext cx="4000741" cy="173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370153"/>
            <a:ext cx="3200400" cy="2725847"/>
          </a:xfrm>
          <a:prstGeom prst="rect">
            <a:avLst/>
          </a:prstGeom>
        </p:spPr>
      </p:pic>
      <p:pic>
        <p:nvPicPr>
          <p:cNvPr id="10" name="Afbeelding 9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374650" y="-12954000"/>
            <a:ext cx="18891250" cy="2673350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Jump in downward </a:t>
            </a:r>
            <a:r>
              <a:rPr lang="en-US" sz="2400" b="1" kern="0" dirty="0" err="1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longwave</a:t>
            </a: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</a:t>
            </a:r>
            <a:r>
              <a:rPr lang="en-US" sz="2400" b="1" kern="0" dirty="0" err="1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rad</a:t>
            </a: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smaller in observations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620000" cy="7016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en-US" sz="2000" b="1" dirty="0" smtClean="0">
                <a:latin typeface="+mn-lt"/>
              </a:rPr>
              <a:t>ASTEX observed </a:t>
            </a:r>
            <a:r>
              <a:rPr lang="en-US" sz="2000" b="1" dirty="0">
                <a:latin typeface="+mn-lt"/>
              </a:rPr>
              <a:t>stratocumulus to cumulus transition</a:t>
            </a:r>
            <a:endParaRPr lang="nl-NL" sz="2000" dirty="0">
              <a:latin typeface="+mn-lt"/>
            </a:endParaRPr>
          </a:p>
        </p:txBody>
      </p:sp>
      <p:pic>
        <p:nvPicPr>
          <p:cNvPr id="10243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00063"/>
            <a:ext cx="7272338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kstvak 5"/>
          <p:cNvSpPr txBox="1">
            <a:spLocks noChangeArrowheads="1"/>
          </p:cNvSpPr>
          <p:nvPr/>
        </p:nvSpPr>
        <p:spPr bwMode="auto">
          <a:xfrm>
            <a:off x="6705600" y="823913"/>
            <a:ext cx="26670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i="1">
                <a:latin typeface="Tahoma" charset="0"/>
              </a:rPr>
              <a:t>Bretherton and Pincus, 1995</a:t>
            </a:r>
          </a:p>
          <a:p>
            <a:pPr>
              <a:lnSpc>
                <a:spcPct val="150000"/>
              </a:lnSpc>
            </a:pPr>
            <a:r>
              <a:rPr lang="nl-NL" sz="1200" i="1">
                <a:latin typeface="Tahoma" charset="0"/>
              </a:rPr>
              <a:t>Bretherton et al, 1995</a:t>
            </a:r>
          </a:p>
          <a:p>
            <a:pPr>
              <a:lnSpc>
                <a:spcPct val="150000"/>
              </a:lnSpc>
            </a:pPr>
            <a:r>
              <a:rPr lang="nl-NL" sz="1200" i="1">
                <a:latin typeface="Tahoma" charset="0"/>
              </a:rPr>
              <a:t>Duynkerke et al, 1995</a:t>
            </a:r>
          </a:p>
          <a:p>
            <a:pPr>
              <a:lnSpc>
                <a:spcPct val="150000"/>
              </a:lnSpc>
            </a:pPr>
            <a:r>
              <a:rPr lang="nl-NL" sz="1200" i="1">
                <a:latin typeface="Tahoma" charset="0"/>
              </a:rPr>
              <a:t>De Roode and Duynkerke, 1997</a:t>
            </a:r>
          </a:p>
          <a:p>
            <a:pPr>
              <a:lnSpc>
                <a:spcPct val="150000"/>
              </a:lnSpc>
            </a:pPr>
            <a:r>
              <a:rPr lang="nl-NL" sz="1200" i="1">
                <a:latin typeface="Tahoma" charset="0"/>
              </a:rPr>
              <a:t> </a:t>
            </a:r>
          </a:p>
        </p:txBody>
      </p:sp>
      <p:grpSp>
        <p:nvGrpSpPr>
          <p:cNvPr id="2" name="Groeperen 10"/>
          <p:cNvGrpSpPr>
            <a:grpSpLocks/>
          </p:cNvGrpSpPr>
          <p:nvPr/>
        </p:nvGrpSpPr>
        <p:grpSpPr bwMode="auto">
          <a:xfrm>
            <a:off x="1431925" y="4310063"/>
            <a:ext cx="6540500" cy="490537"/>
            <a:chOff x="1431258" y="4691062"/>
            <a:chExt cx="6541632" cy="490538"/>
          </a:xfrm>
        </p:grpSpPr>
        <p:sp>
          <p:nvSpPr>
            <p:cNvPr id="10247" name="Pijl omhoog 4"/>
            <p:cNvSpPr>
              <a:spLocks noChangeArrowheads="1"/>
            </p:cNvSpPr>
            <p:nvPr/>
          </p:nvSpPr>
          <p:spPr bwMode="auto">
            <a:xfrm>
              <a:off x="2514600" y="4691062"/>
              <a:ext cx="1524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 defTabSz="914400"/>
              <a:endParaRPr lang="nl-NL" sz="2200">
                <a:latin typeface="Tahoma" charset="0"/>
              </a:endParaRPr>
            </a:p>
          </p:txBody>
        </p:sp>
        <p:sp>
          <p:nvSpPr>
            <p:cNvPr id="10248" name="Pijl omhoog 5"/>
            <p:cNvSpPr>
              <a:spLocks noChangeArrowheads="1"/>
            </p:cNvSpPr>
            <p:nvPr/>
          </p:nvSpPr>
          <p:spPr bwMode="auto">
            <a:xfrm>
              <a:off x="3124200" y="4691062"/>
              <a:ext cx="1524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 defTabSz="914400"/>
              <a:endParaRPr lang="nl-NL" sz="2200">
                <a:latin typeface="Tahoma" charset="0"/>
              </a:endParaRPr>
            </a:p>
          </p:txBody>
        </p:sp>
        <p:sp>
          <p:nvSpPr>
            <p:cNvPr id="10249" name="Tekstvak 6"/>
            <p:cNvSpPr txBox="1">
              <a:spLocks noChangeArrowheads="1"/>
            </p:cNvSpPr>
            <p:nvPr/>
          </p:nvSpPr>
          <p:spPr bwMode="auto">
            <a:xfrm>
              <a:off x="1431258" y="4691062"/>
              <a:ext cx="10313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1200"/>
                <a:t>GCSS case,</a:t>
              </a:r>
            </a:p>
            <a:p>
              <a:r>
                <a:rPr lang="nl-NL" sz="1200"/>
                <a:t>1995</a:t>
              </a:r>
            </a:p>
          </p:txBody>
        </p:sp>
        <p:sp>
          <p:nvSpPr>
            <p:cNvPr id="10250" name="Tekstvak 7"/>
            <p:cNvSpPr txBox="1">
              <a:spLocks noChangeArrowheads="1"/>
            </p:cNvSpPr>
            <p:nvPr/>
          </p:nvSpPr>
          <p:spPr bwMode="auto">
            <a:xfrm>
              <a:off x="3294324" y="4691062"/>
              <a:ext cx="16816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1200"/>
                <a:t>EUCREM/GCSS,</a:t>
              </a:r>
            </a:p>
            <a:p>
              <a:r>
                <a:rPr lang="nl-NL" sz="1200"/>
                <a:t>Duynkerke et al, 1999</a:t>
              </a:r>
            </a:p>
          </p:txBody>
        </p:sp>
        <p:sp>
          <p:nvSpPr>
            <p:cNvPr id="9" name="Pijl omhoog 8"/>
            <p:cNvSpPr/>
            <p:nvPr/>
          </p:nvSpPr>
          <p:spPr bwMode="auto">
            <a:xfrm>
              <a:off x="6072324" y="4719637"/>
              <a:ext cx="152426" cy="457201"/>
            </a:xfrm>
            <a:prstGeom prst="upArrow">
              <a:avLst/>
            </a:prstGeom>
            <a:solidFill>
              <a:schemeClr val="accent6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r" defTabSz="914400">
                <a:defRPr/>
              </a:pPr>
              <a:endParaRPr lang="nl-NL" sz="2200">
                <a:latin typeface="Tahoma" pitchFamily="34" charset="0"/>
                <a:ea typeface="ＭＳ Ｐゴシック" pitchFamily="31" charset="-128"/>
                <a:cs typeface="ＭＳ Ｐゴシック" pitchFamily="31" charset="-128"/>
              </a:endParaRPr>
            </a:p>
          </p:txBody>
        </p:sp>
        <p:sp>
          <p:nvSpPr>
            <p:cNvPr id="10252" name="Tekstvak 9"/>
            <p:cNvSpPr txBox="1">
              <a:spLocks noChangeArrowheads="1"/>
            </p:cNvSpPr>
            <p:nvPr/>
          </p:nvSpPr>
          <p:spPr bwMode="auto">
            <a:xfrm>
              <a:off x="6243105" y="4719935"/>
              <a:ext cx="17297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1200"/>
                <a:t>like GCSS ATEX case,</a:t>
              </a:r>
            </a:p>
            <a:p>
              <a:r>
                <a:rPr lang="nl-NL" sz="1200"/>
                <a:t>Stevens et al, 2001</a:t>
              </a:r>
            </a:p>
          </p:txBody>
        </p:sp>
      </p:grpSp>
      <p:sp>
        <p:nvSpPr>
          <p:cNvPr id="10246" name="Rechthoek 30"/>
          <p:cNvSpPr>
            <a:spLocks noChangeArrowheads="1"/>
          </p:cNvSpPr>
          <p:nvPr/>
        </p:nvSpPr>
        <p:spPr bwMode="auto">
          <a:xfrm>
            <a:off x="457200" y="5029200"/>
            <a:ext cx="8382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/>
              <a:t>Study</a:t>
            </a:r>
            <a:r>
              <a:rPr lang="nl-NL" sz="1400" dirty="0"/>
              <a:t> of ASTEX First </a:t>
            </a:r>
            <a:r>
              <a:rPr lang="nl-NL" sz="1400" dirty="0" err="1"/>
              <a:t>Lagrangian</a:t>
            </a:r>
            <a:r>
              <a:rPr lang="nl-NL" sz="1400" dirty="0"/>
              <a:t> </a:t>
            </a:r>
            <a:r>
              <a:rPr lang="nl-NL" sz="1400" dirty="0" err="1"/>
              <a:t>wtih</a:t>
            </a:r>
            <a:r>
              <a:rPr lang="nl-NL" sz="1400" dirty="0"/>
              <a:t> SCM and 2D models </a:t>
            </a:r>
            <a:r>
              <a:rPr lang="nl-NL" sz="1400" dirty="0" err="1"/>
              <a:t>by</a:t>
            </a:r>
            <a:r>
              <a:rPr lang="nl-NL" sz="1400" dirty="0"/>
              <a:t> </a:t>
            </a:r>
            <a:r>
              <a:rPr lang="nl-NL" sz="1400" dirty="0" err="1"/>
              <a:t>Bretherton</a:t>
            </a:r>
            <a:r>
              <a:rPr lang="nl-NL" sz="1400" dirty="0"/>
              <a:t> et al, 1999</a:t>
            </a:r>
            <a:r>
              <a:rPr lang="nl-NL" sz="1400" i="1" dirty="0"/>
              <a:t>: </a:t>
            </a:r>
          </a:p>
          <a:p>
            <a:pPr>
              <a:lnSpc>
                <a:spcPct val="150000"/>
              </a:lnSpc>
            </a:pPr>
            <a:r>
              <a:rPr lang="nl-NL" sz="1400" i="1" dirty="0"/>
              <a:t>"</a:t>
            </a:r>
            <a:r>
              <a:rPr lang="nl-NL" sz="1400" i="1" dirty="0" err="1"/>
              <a:t>there</a:t>
            </a:r>
            <a:r>
              <a:rPr lang="nl-NL" sz="1400" i="1" dirty="0"/>
              <a:t> are </a:t>
            </a:r>
            <a:r>
              <a:rPr lang="nl-NL" sz="1400" i="1" dirty="0" err="1"/>
              <a:t>substantial</a:t>
            </a:r>
            <a:r>
              <a:rPr lang="nl-NL" sz="1400" i="1" dirty="0"/>
              <a:t> </a:t>
            </a:r>
            <a:r>
              <a:rPr lang="nl-NL" sz="1400" i="1" dirty="0" err="1"/>
              <a:t>quantitative</a:t>
            </a:r>
            <a:r>
              <a:rPr lang="nl-NL" sz="1400" i="1" dirty="0"/>
              <a:t> </a:t>
            </a:r>
            <a:r>
              <a:rPr lang="nl-NL" sz="1400" i="1" dirty="0" err="1"/>
              <a:t>differences</a:t>
            </a:r>
            <a:r>
              <a:rPr lang="nl-NL" sz="1400" i="1" dirty="0"/>
              <a:t> in the </a:t>
            </a:r>
            <a:r>
              <a:rPr lang="nl-NL" sz="1400" i="1" dirty="0" err="1"/>
              <a:t>cloud</a:t>
            </a:r>
            <a:r>
              <a:rPr lang="nl-NL" sz="1400" i="1" dirty="0"/>
              <a:t> cover and </a:t>
            </a:r>
            <a:r>
              <a:rPr lang="nl-NL" sz="1400" i="1" dirty="0" err="1"/>
              <a:t>liquid</a:t>
            </a:r>
            <a:r>
              <a:rPr lang="nl-NL" sz="1400" i="1" dirty="0"/>
              <a:t> water </a:t>
            </a:r>
            <a:r>
              <a:rPr lang="nl-NL" sz="1400" i="1" dirty="0" err="1"/>
              <a:t>path</a:t>
            </a:r>
            <a:r>
              <a:rPr lang="nl-NL" sz="1400" i="1" dirty="0"/>
              <a:t> </a:t>
            </a:r>
            <a:r>
              <a:rPr lang="nl-NL" sz="1400" i="1" dirty="0" err="1"/>
              <a:t>between</a:t>
            </a:r>
            <a:r>
              <a:rPr lang="nl-NL" sz="1400" i="1" dirty="0"/>
              <a:t> models."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-3786124"/>
            <a:ext cx="6498590" cy="919632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Longwave</a:t>
            </a: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 down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09600" y="5638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Presence</a:t>
            </a:r>
            <a:r>
              <a:rPr lang="nl-NL" sz="1600" dirty="0" smtClean="0">
                <a:latin typeface="Arial"/>
              </a:rPr>
              <a:t> of high </a:t>
            </a:r>
            <a:r>
              <a:rPr lang="nl-NL" sz="1600" dirty="0" err="1" smtClean="0">
                <a:latin typeface="Arial"/>
              </a:rPr>
              <a:t>clouds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during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latter</a:t>
            </a:r>
            <a:r>
              <a:rPr lang="nl-NL" sz="1600" dirty="0" smtClean="0">
                <a:latin typeface="Arial"/>
              </a:rPr>
              <a:t> part of </a:t>
            </a:r>
            <a:r>
              <a:rPr lang="nl-NL" sz="1600" dirty="0" err="1" smtClean="0">
                <a:latin typeface="Arial"/>
              </a:rPr>
              <a:t>transition</a:t>
            </a:r>
            <a:r>
              <a:rPr lang="nl-NL" sz="1600" dirty="0" smtClean="0">
                <a:latin typeface="Arial"/>
              </a:rPr>
              <a:t>.</a:t>
            </a:r>
          </a:p>
          <a:p>
            <a:endParaRPr lang="nl-NL" sz="1600" dirty="0" smtClean="0">
              <a:latin typeface="Arial"/>
            </a:endParaRPr>
          </a:p>
          <a:p>
            <a:r>
              <a:rPr lang="nl-NL" sz="1600" dirty="0" smtClean="0">
                <a:latin typeface="Arial"/>
              </a:rPr>
              <a:t>A </a:t>
            </a:r>
            <a:r>
              <a:rPr lang="nl-NL" sz="1600" dirty="0" err="1" smtClean="0">
                <a:latin typeface="Arial"/>
              </a:rPr>
              <a:t>larger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longwave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radiative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cooling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rate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will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cause</a:t>
            </a:r>
            <a:r>
              <a:rPr lang="nl-NL" sz="1600" dirty="0" smtClean="0">
                <a:latin typeface="Arial"/>
              </a:rPr>
              <a:t> a </a:t>
            </a:r>
            <a:r>
              <a:rPr lang="nl-NL" sz="1600" dirty="0" err="1" smtClean="0">
                <a:latin typeface="Arial"/>
              </a:rPr>
              <a:t>larger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entrainment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rate</a:t>
            </a:r>
            <a:r>
              <a:rPr lang="nl-NL" sz="1600" dirty="0" smtClean="0">
                <a:latin typeface="Arial"/>
              </a:rPr>
              <a:t> and </a:t>
            </a:r>
            <a:r>
              <a:rPr lang="nl-NL" sz="1600" dirty="0" err="1" smtClean="0">
                <a:latin typeface="Arial"/>
              </a:rPr>
              <a:t>deeper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boundary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layers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6934200" y="3273425"/>
            <a:ext cx="114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Obs</a:t>
            </a:r>
            <a:r>
              <a:rPr lang="nl-NL" dirty="0" smtClean="0"/>
              <a:t> </a:t>
            </a:r>
            <a:r>
              <a:rPr lang="nl-NL" dirty="0" err="1" smtClean="0"/>
              <a:t>t</a:t>
            </a:r>
            <a:r>
              <a:rPr lang="nl-NL" dirty="0" smtClean="0"/>
              <a:t>=36h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733800"/>
            <a:ext cx="301186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Shortwave down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95400" y="5867400"/>
            <a:ext cx="640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/>
              </a:rPr>
              <a:t>UCLA: </a:t>
            </a:r>
            <a:r>
              <a:rPr lang="nl-NL" sz="1600" dirty="0" err="1" smtClean="0">
                <a:latin typeface="Arial"/>
              </a:rPr>
              <a:t>Solar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zenith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angle</a:t>
            </a:r>
            <a:endParaRPr lang="nl-NL" sz="1600" dirty="0" smtClean="0">
              <a:latin typeface="Arial"/>
            </a:endParaRPr>
          </a:p>
          <a:p>
            <a:r>
              <a:rPr lang="nl-NL" sz="1600" dirty="0" smtClean="0">
                <a:latin typeface="Arial"/>
              </a:rPr>
              <a:t>DALES: </a:t>
            </a:r>
            <a:r>
              <a:rPr lang="nl-NL" sz="1600" dirty="0" err="1" smtClean="0">
                <a:latin typeface="Arial"/>
              </a:rPr>
              <a:t>Error</a:t>
            </a:r>
            <a:r>
              <a:rPr lang="nl-NL" sz="1600" dirty="0" smtClean="0">
                <a:latin typeface="Arial"/>
              </a:rPr>
              <a:t> in </a:t>
            </a:r>
            <a:r>
              <a:rPr lang="nl-NL" sz="1600" dirty="0" err="1" smtClean="0">
                <a:latin typeface="Arial"/>
              </a:rPr>
              <a:t>radiation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statistics</a:t>
            </a:r>
            <a:r>
              <a:rPr lang="nl-NL" sz="1600" dirty="0" smtClean="0">
                <a:latin typeface="Arial"/>
              </a:rPr>
              <a:t> of ASTEX </a:t>
            </a:r>
            <a:r>
              <a:rPr lang="nl-NL" sz="1600" dirty="0" err="1" smtClean="0">
                <a:latin typeface="Arial"/>
              </a:rPr>
              <a:t>version</a:t>
            </a:r>
            <a:r>
              <a:rPr lang="nl-NL" sz="1600" dirty="0" smtClean="0">
                <a:latin typeface="Arial"/>
              </a:rPr>
              <a:t> of the model 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4"/>
          <p:cNvGrpSpPr/>
          <p:nvPr/>
        </p:nvGrpSpPr>
        <p:grpSpPr>
          <a:xfrm>
            <a:off x="6477000" y="1066800"/>
            <a:ext cx="2485866" cy="1763943"/>
            <a:chOff x="-51355" y="83893"/>
            <a:chExt cx="2684238" cy="2140065"/>
          </a:xfrm>
        </p:grpSpPr>
        <p:grpSp>
          <p:nvGrpSpPr>
            <p:cNvPr id="5" name="Groeperen 9"/>
            <p:cNvGrpSpPr/>
            <p:nvPr/>
          </p:nvGrpSpPr>
          <p:grpSpPr>
            <a:xfrm>
              <a:off x="-51355" y="83893"/>
              <a:ext cx="2684238" cy="2102071"/>
              <a:chOff x="536575" y="3733799"/>
              <a:chExt cx="2684238" cy="2102071"/>
            </a:xfrm>
            <a:solidFill>
              <a:schemeClr val="bg1"/>
            </a:solidFill>
          </p:grpSpPr>
          <p:pic>
            <p:nvPicPr>
              <p:cNvPr id="8" name="Afbeelding 7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6575" y="3733799"/>
                <a:ext cx="1749425" cy="2003207"/>
              </a:xfrm>
              <a:prstGeom prst="rect">
                <a:avLst/>
              </a:prstGeom>
              <a:grpFill/>
            </p:spPr>
          </p:pic>
          <p:sp>
            <p:nvSpPr>
              <p:cNvPr id="9" name="Tekstvak 8"/>
              <p:cNvSpPr txBox="1"/>
              <p:nvPr/>
            </p:nvSpPr>
            <p:spPr>
              <a:xfrm>
                <a:off x="2285999" y="3733800"/>
                <a:ext cx="934814" cy="21020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DHARMA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UKMO</a:t>
                </a:r>
                <a:br>
                  <a:rPr lang="nl-NL" sz="1400" dirty="0" smtClean="0"/>
                </a:br>
                <a:r>
                  <a:rPr lang="nl-NL" sz="1400" dirty="0" smtClean="0"/>
                  <a:t>SAM</a:t>
                </a:r>
              </a:p>
              <a:p>
                <a:pPr>
                  <a:lnSpc>
                    <a:spcPts val="2560"/>
                  </a:lnSpc>
                </a:pPr>
                <a:r>
                  <a:rPr lang="nl-NL" sz="1400" dirty="0" smtClean="0"/>
                  <a:t>UCLA</a:t>
                </a:r>
                <a:br>
                  <a:rPr lang="nl-NL" sz="1400" dirty="0" smtClean="0"/>
                </a:br>
                <a:r>
                  <a:rPr lang="nl-NL" sz="1400" dirty="0" smtClean="0"/>
                  <a:t>DALES</a:t>
                </a:r>
                <a:endParaRPr lang="nl-NL" sz="1400" dirty="0"/>
              </a:p>
            </p:txBody>
          </p:sp>
        </p:grpSp>
        <p:sp>
          <p:nvSpPr>
            <p:cNvPr id="7" name="Rechthoek 6"/>
            <p:cNvSpPr/>
            <p:nvPr/>
          </p:nvSpPr>
          <p:spPr bwMode="auto">
            <a:xfrm>
              <a:off x="0" y="174252"/>
              <a:ext cx="2590800" cy="2049706"/>
            </a:xfrm>
            <a:prstGeom prst="rect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14" name="Afbeelding 13" descr="les_profil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1535" y="-3733800"/>
            <a:ext cx="6423025" cy="908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Estimate large-scale divergence from LES radiation in free atmosphere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6311900" cy="4784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838200" y="5851627"/>
            <a:ext cx="2038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err="1" smtClean="0"/>
              <a:t>Bretherton</a:t>
            </a:r>
            <a:r>
              <a:rPr lang="nl-NL" sz="1200" i="1" dirty="0" smtClean="0"/>
              <a:t> and </a:t>
            </a:r>
            <a:r>
              <a:rPr lang="nl-NL" sz="1200" i="1" dirty="0" err="1" smtClean="0"/>
              <a:t>Pincus</a:t>
            </a:r>
            <a:r>
              <a:rPr lang="nl-NL" sz="1200" i="1" dirty="0" smtClean="0"/>
              <a:t> (1995)</a:t>
            </a:r>
            <a:endParaRPr lang="nl-NL" sz="1200" i="1" dirty="0"/>
          </a:p>
        </p:txBody>
      </p:sp>
      <p:sp>
        <p:nvSpPr>
          <p:cNvPr id="12" name="Tekstvak 11"/>
          <p:cNvSpPr txBox="1"/>
          <p:nvPr/>
        </p:nvSpPr>
        <p:spPr>
          <a:xfrm>
            <a:off x="3733800" y="6128626"/>
            <a:ext cx="438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Estimated</a:t>
            </a:r>
            <a:r>
              <a:rPr lang="nl-NL" dirty="0" smtClean="0"/>
              <a:t> </a:t>
            </a:r>
            <a:r>
              <a:rPr lang="nl-NL" dirty="0" err="1" smtClean="0"/>
              <a:t>divergence</a:t>
            </a:r>
            <a:r>
              <a:rPr lang="nl-NL" dirty="0" smtClean="0"/>
              <a:t> = 2~3 10</a:t>
            </a:r>
            <a:r>
              <a:rPr lang="nl-NL" baseline="30000" dirty="0" smtClean="0"/>
              <a:t>-6</a:t>
            </a:r>
            <a:r>
              <a:rPr lang="nl-NL" dirty="0" smtClean="0"/>
              <a:t> s</a:t>
            </a:r>
            <a:r>
              <a:rPr lang="nl-NL" baseline="30000" dirty="0" smtClean="0"/>
              <a:t>-1</a:t>
            </a:r>
            <a:r>
              <a:rPr lang="nl-NL" dirty="0" smtClean="0"/>
              <a:t>  </a:t>
            </a:r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Lagrangian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eren 15"/>
          <p:cNvGrpSpPr>
            <a:grpSpLocks/>
          </p:cNvGrpSpPr>
          <p:nvPr/>
        </p:nvGrpSpPr>
        <p:grpSpPr bwMode="auto">
          <a:xfrm>
            <a:off x="-228600" y="1371600"/>
            <a:ext cx="6858000" cy="5299075"/>
            <a:chOff x="990600" y="914400"/>
            <a:chExt cx="6858000" cy="5299364"/>
          </a:xfrm>
        </p:grpSpPr>
        <p:pic>
          <p:nvPicPr>
            <p:cNvPr id="30727" name="Afbeelding 4" descr="lwp_and_we_meas.eps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1769918" y="135082"/>
              <a:ext cx="529936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Tekstvak 5"/>
            <p:cNvSpPr txBox="1">
              <a:spLocks noChangeArrowheads="1"/>
            </p:cNvSpPr>
            <p:nvPr/>
          </p:nvSpPr>
          <p:spPr bwMode="auto">
            <a:xfrm rot="-5400000">
              <a:off x="1262222" y="1938179"/>
              <a:ext cx="1197689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/>
                <a:t>w</a:t>
              </a:r>
              <a:r>
                <a:rPr lang="nl-NL" baseline="-25000"/>
                <a:t>e</a:t>
              </a:r>
              <a:r>
                <a:rPr lang="nl-NL"/>
                <a:t> (cm/s)</a:t>
              </a:r>
            </a:p>
          </p:txBody>
        </p:sp>
        <p:sp>
          <p:nvSpPr>
            <p:cNvPr id="30729" name="Tekstvak 6"/>
            <p:cNvSpPr txBox="1">
              <a:spLocks noChangeArrowheads="1"/>
            </p:cNvSpPr>
            <p:nvPr/>
          </p:nvSpPr>
          <p:spPr bwMode="auto">
            <a:xfrm rot="-5400000">
              <a:off x="1131492" y="4147225"/>
              <a:ext cx="139462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/>
                <a:t>LWP (g/m</a:t>
              </a:r>
              <a:r>
                <a:rPr lang="nl-NL" baseline="30000"/>
                <a:t>2</a:t>
              </a:r>
              <a:r>
                <a:rPr lang="nl-NL"/>
                <a:t>)</a:t>
              </a:r>
            </a:p>
          </p:txBody>
        </p:sp>
      </p:grpSp>
      <p:sp>
        <p:nvSpPr>
          <p:cNvPr id="30723" name="Titel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nl-NL" sz="2400" b="1" dirty="0" err="1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Large-scale</a:t>
            </a:r>
            <a:r>
              <a:rPr lang="nl-NL" sz="2400" b="1" dirty="0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2400" b="1" dirty="0" err="1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divergence</a:t>
            </a:r>
            <a:r>
              <a:rPr lang="nl-NL" sz="2400" b="1" dirty="0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nl-NL" sz="2400" b="1" dirty="0" err="1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entrainment</a:t>
            </a:r>
            <a:r>
              <a:rPr lang="nl-NL" sz="2400" b="1" dirty="0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 (w</a:t>
            </a:r>
            <a:r>
              <a:rPr lang="nl-NL" sz="2400" b="1" baseline="-25000" dirty="0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e</a:t>
            </a:r>
            <a:r>
              <a:rPr lang="nl-NL" sz="2400" b="1" dirty="0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) and </a:t>
            </a:r>
            <a:r>
              <a:rPr lang="nl-NL" sz="2400" b="1" dirty="0" err="1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liquid</a:t>
            </a:r>
            <a:r>
              <a:rPr lang="nl-NL" sz="2400" b="1" dirty="0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 water </a:t>
            </a:r>
            <a:r>
              <a:rPr lang="nl-NL" sz="2400" b="1" dirty="0" err="1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path</a:t>
            </a:r>
            <a:r>
              <a:rPr lang="nl-NL" sz="2400" b="1" dirty="0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 (LWP)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2286000" y="1371600"/>
            <a:ext cx="793750" cy="762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5" name="Tekstvak 8"/>
          <p:cNvSpPr txBox="1">
            <a:spLocks noChangeArrowheads="1"/>
          </p:cNvSpPr>
          <p:nvPr/>
        </p:nvSpPr>
        <p:spPr bwMode="auto">
          <a:xfrm>
            <a:off x="6021388" y="1701800"/>
            <a:ext cx="3122612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l-NL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nl-NL" dirty="0">
                <a:latin typeface="Tahoma" charset="0"/>
                <a:ea typeface="Tahoma" charset="0"/>
                <a:cs typeface="Tahoma" charset="0"/>
              </a:rPr>
              <a:t>In constant </a:t>
            </a:r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divergence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 run</a:t>
            </a:r>
          </a:p>
          <a:p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stratocumulus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vanishes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, and </a:t>
            </a:r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longwave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radiative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cooling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 at </a:t>
            </a:r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cloud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 top </a:t>
            </a:r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becomes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very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dirty="0" err="1">
                <a:latin typeface="Tahoma" charset="0"/>
                <a:ea typeface="Tahoma" charset="0"/>
                <a:cs typeface="Tahoma" charset="0"/>
              </a:rPr>
              <a:t>small</a:t>
            </a:r>
            <a:r>
              <a:rPr lang="nl-NL" dirty="0">
                <a:latin typeface="Tahoma" charset="0"/>
                <a:ea typeface="Tahoma" charset="0"/>
                <a:cs typeface="Tahoma" charset="0"/>
              </a:rPr>
              <a:t>  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2682875" y="3709988"/>
            <a:ext cx="793750" cy="762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nl-NL" sz="2400" b="1" smtClean="0">
                <a:solidFill>
                  <a:srgbClr val="0099CC"/>
                </a:solidFill>
                <a:latin typeface="Tahoma" charset="0"/>
                <a:ea typeface="Tahoma" charset="0"/>
                <a:cs typeface="Tahoma" charset="0"/>
              </a:rPr>
              <a:t>Cloud cover (cc) and cloud boundaries</a:t>
            </a:r>
          </a:p>
        </p:txBody>
      </p:sp>
      <p:sp>
        <p:nvSpPr>
          <p:cNvPr id="31747" name="Tekstvak 8"/>
          <p:cNvSpPr txBox="1">
            <a:spLocks noChangeArrowheads="1"/>
          </p:cNvSpPr>
          <p:nvPr/>
        </p:nvSpPr>
        <p:spPr bwMode="auto">
          <a:xfrm>
            <a:off x="1143000" y="5424488"/>
            <a:ext cx="66294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nl-NL">
                <a:solidFill>
                  <a:srgbClr val="FF0000"/>
                </a:solidFill>
                <a:latin typeface="Wingdings" charset="2"/>
                <a:ea typeface="Wingdings" charset="2"/>
                <a:cs typeface="Wingdings" charset="2"/>
              </a:rPr>
              <a:t> </a:t>
            </a:r>
            <a:r>
              <a:rPr lang="nl-NL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Divergence decreasing: deep solid stratocumulus</a:t>
            </a:r>
          </a:p>
          <a:p>
            <a:pPr>
              <a:lnSpc>
                <a:spcPct val="150000"/>
              </a:lnSpc>
            </a:pPr>
            <a:r>
              <a:rPr lang="nl-NL">
                <a:latin typeface="Wingdings" charset="2"/>
                <a:ea typeface="Wingdings" charset="2"/>
                <a:cs typeface="Wingdings" charset="2"/>
              </a:rPr>
              <a:t> </a:t>
            </a:r>
            <a:r>
              <a:rPr lang="nl-NL">
                <a:latin typeface="Tahoma" charset="0"/>
                <a:ea typeface="Tahoma" charset="0"/>
                <a:cs typeface="Tahoma" charset="0"/>
              </a:rPr>
              <a:t>Divergence constant: shallow cumulus</a:t>
            </a:r>
          </a:p>
        </p:txBody>
      </p:sp>
      <p:pic>
        <p:nvPicPr>
          <p:cNvPr id="31748" name="Afbeelding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598328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Rechte verbindingslijn met pijl 12"/>
          <p:cNvCxnSpPr/>
          <p:nvPr/>
        </p:nvCxnSpPr>
        <p:spPr>
          <a:xfrm rot="10800000">
            <a:off x="6970713" y="4267200"/>
            <a:ext cx="3444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0" name="Tekstvak 13"/>
          <p:cNvSpPr txBox="1">
            <a:spLocks noChangeArrowheads="1"/>
          </p:cNvSpPr>
          <p:nvPr/>
        </p:nvSpPr>
        <p:spPr bwMode="auto">
          <a:xfrm>
            <a:off x="7315200" y="4114800"/>
            <a:ext cx="140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1200"/>
              <a:t>lowest cloud base</a:t>
            </a:r>
          </a:p>
        </p:txBody>
      </p:sp>
      <p:sp>
        <p:nvSpPr>
          <p:cNvPr id="31751" name="Tekstvak 14"/>
          <p:cNvSpPr txBox="1">
            <a:spLocks noChangeArrowheads="1"/>
          </p:cNvSpPr>
          <p:nvPr/>
        </p:nvSpPr>
        <p:spPr bwMode="auto">
          <a:xfrm>
            <a:off x="7315200" y="2895600"/>
            <a:ext cx="152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1200"/>
              <a:t>average cloud base</a:t>
            </a:r>
          </a:p>
        </p:txBody>
      </p:sp>
      <p:cxnSp>
        <p:nvCxnSpPr>
          <p:cNvPr id="16" name="Rechte verbindingslijn met pijl 15"/>
          <p:cNvCxnSpPr/>
          <p:nvPr/>
        </p:nvCxnSpPr>
        <p:spPr>
          <a:xfrm rot="10800000">
            <a:off x="6951663" y="3048000"/>
            <a:ext cx="3444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3" name="Tekstvak 16"/>
          <p:cNvSpPr txBox="1">
            <a:spLocks noChangeArrowheads="1"/>
          </p:cNvSpPr>
          <p:nvPr/>
        </p:nvSpPr>
        <p:spPr bwMode="auto">
          <a:xfrm>
            <a:off x="7297738" y="2466975"/>
            <a:ext cx="1408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l-NL" sz="1200"/>
              <a:t>average cloud top</a:t>
            </a:r>
          </a:p>
        </p:txBody>
      </p:sp>
      <p:cxnSp>
        <p:nvCxnSpPr>
          <p:cNvPr id="18" name="Rechte verbindingslijn met pijl 17"/>
          <p:cNvCxnSpPr/>
          <p:nvPr/>
        </p:nvCxnSpPr>
        <p:spPr>
          <a:xfrm rot="10800000">
            <a:off x="6934200" y="2619375"/>
            <a:ext cx="3444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152400"/>
            <a:ext cx="7659688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Contents</a:t>
            </a:r>
            <a:endParaRPr lang="nl-NL" sz="2400" b="1" dirty="0">
              <a:latin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17575" y="1219200"/>
            <a:ext cx="44958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Motivation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LES </a:t>
            </a:r>
            <a:r>
              <a:rPr lang="nl-NL" sz="1600" dirty="0" err="1" smtClean="0">
                <a:latin typeface="Arial"/>
              </a:rPr>
              <a:t>results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b="1" dirty="0" err="1" smtClean="0">
                <a:solidFill>
                  <a:srgbClr val="FF0000"/>
                </a:solidFill>
                <a:latin typeface="Arial"/>
              </a:rPr>
              <a:t>Cloud</a:t>
            </a:r>
            <a:r>
              <a:rPr lang="nl-NL" sz="16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nl-NL" sz="1600" b="1" dirty="0" err="1" smtClean="0">
                <a:solidFill>
                  <a:srgbClr val="FF0000"/>
                </a:solidFill>
                <a:latin typeface="Arial"/>
              </a:rPr>
              <a:t>layer</a:t>
            </a:r>
            <a:r>
              <a:rPr lang="nl-NL" sz="16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nl-NL" sz="1600" b="1" dirty="0" err="1" smtClean="0">
                <a:solidFill>
                  <a:srgbClr val="FF0000"/>
                </a:solidFill>
                <a:latin typeface="Arial"/>
              </a:rPr>
              <a:t>depth</a:t>
            </a:r>
            <a:r>
              <a:rPr lang="nl-NL" sz="16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nl-NL" sz="1600" b="1" dirty="0" err="1" smtClean="0">
                <a:solidFill>
                  <a:srgbClr val="FF0000"/>
                </a:solidFill>
                <a:latin typeface="Arial"/>
              </a:rPr>
              <a:t>evolution</a:t>
            </a:r>
            <a:endParaRPr lang="nl-NL" sz="1600" b="1" dirty="0" smtClean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SCM </a:t>
            </a:r>
            <a:r>
              <a:rPr lang="nl-NL" sz="1600" dirty="0" err="1" smtClean="0">
                <a:latin typeface="Arial"/>
              </a:rPr>
              <a:t>results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Conclusions</a:t>
            </a:r>
            <a:r>
              <a:rPr lang="nl-NL" sz="1600" dirty="0" smtClean="0">
                <a:latin typeface="Arial"/>
              </a:rPr>
              <a:t>/outlook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</p:txBody>
      </p:sp>
      <p:pic>
        <p:nvPicPr>
          <p:cNvPr id="16" name="Afbeelding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183" y="2730972"/>
            <a:ext cx="1698127" cy="11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5183" y="1219200"/>
            <a:ext cx="1557670" cy="11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6379633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Cloud base height evolution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 rot="16200000" flipH="1">
            <a:off x="1028700" y="4076700"/>
            <a:ext cx="23622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rot="5400000">
            <a:off x="953294" y="4761706"/>
            <a:ext cx="2514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eperen 12"/>
          <p:cNvGrpSpPr/>
          <p:nvPr/>
        </p:nvGrpSpPr>
        <p:grpSpPr>
          <a:xfrm>
            <a:off x="685800" y="3657601"/>
            <a:ext cx="3352800" cy="2362201"/>
            <a:chOff x="685800" y="3657601"/>
            <a:chExt cx="3352800" cy="2362201"/>
          </a:xfrm>
        </p:grpSpPr>
        <p:cxnSp>
          <p:nvCxnSpPr>
            <p:cNvPr id="8" name="Rechte verbindingslijn 7"/>
            <p:cNvCxnSpPr/>
            <p:nvPr/>
          </p:nvCxnSpPr>
          <p:spPr>
            <a:xfrm rot="5400000">
              <a:off x="-495299" y="4838700"/>
              <a:ext cx="23622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rot="10800000">
              <a:off x="685801" y="6019800"/>
              <a:ext cx="3352799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/>
        </p:nvSpPr>
        <p:spPr>
          <a:xfrm>
            <a:off x="1838686" y="6292334"/>
            <a:ext cx="7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g</a:t>
            </a:r>
            <a:r>
              <a:rPr lang="nl-NL" dirty="0" smtClean="0"/>
              <a:t>/kg)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 rot="16200000">
            <a:off x="87058" y="4572000"/>
            <a:ext cx="65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z</a:t>
            </a:r>
            <a:r>
              <a:rPr lang="nl-NL" dirty="0" smtClean="0"/>
              <a:t> (</a:t>
            </a:r>
            <a:r>
              <a:rPr lang="nl-NL" dirty="0" err="1" smtClean="0"/>
              <a:t>m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914400" y="347293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q</a:t>
            </a:r>
            <a:r>
              <a:rPr lang="nl-NL" baseline="-25000" dirty="0" err="1" smtClean="0"/>
              <a:t>sat</a:t>
            </a:r>
            <a:endParaRPr lang="nl-NL" baseline="-25000" dirty="0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2584090" y="4800600"/>
            <a:ext cx="145451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038600" y="4572000"/>
            <a:ext cx="118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cloud</a:t>
            </a:r>
            <a:r>
              <a:rPr lang="nl-NL" dirty="0" smtClean="0"/>
              <a:t> base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2438466" y="3581400"/>
            <a:ext cx="38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q</a:t>
            </a:r>
            <a:r>
              <a:rPr lang="nl-NL" baseline="-25000" dirty="0" err="1" smtClean="0">
                <a:solidFill>
                  <a:srgbClr val="FF0000"/>
                </a:solidFill>
              </a:rPr>
              <a:t>T</a:t>
            </a:r>
            <a:endParaRPr lang="nl-NL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176463" y="1066800"/>
          <a:ext cx="4148137" cy="1382713"/>
        </p:xfrm>
        <a:graphic>
          <a:graphicData uri="http://schemas.openxmlformats.org/presentationml/2006/ole">
            <p:oleObj spid="_x0000_s87042" name="Vergelijking" r:id="rId3" imgW="2286000" imgH="762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176463" y="1066800"/>
          <a:ext cx="4148137" cy="1382713"/>
        </p:xfrm>
        <a:graphic>
          <a:graphicData uri="http://schemas.openxmlformats.org/presentationml/2006/ole">
            <p:oleObj spid="_x0000_s88066" name="Vergelijking" r:id="rId3" imgW="2286000" imgH="762000" progId="Equation.3">
              <p:embed/>
            </p:oleObj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Cloud base height evolution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 rot="16200000" flipH="1">
            <a:off x="1028700" y="4076700"/>
            <a:ext cx="23622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rot="5400000">
            <a:off x="1105760" y="4761706"/>
            <a:ext cx="2514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eperen 12"/>
          <p:cNvGrpSpPr/>
          <p:nvPr/>
        </p:nvGrpSpPr>
        <p:grpSpPr>
          <a:xfrm>
            <a:off x="685800" y="3657601"/>
            <a:ext cx="3352800" cy="2362201"/>
            <a:chOff x="685800" y="3657601"/>
            <a:chExt cx="3352800" cy="2362201"/>
          </a:xfrm>
        </p:grpSpPr>
        <p:cxnSp>
          <p:nvCxnSpPr>
            <p:cNvPr id="8" name="Rechte verbindingslijn 7"/>
            <p:cNvCxnSpPr/>
            <p:nvPr/>
          </p:nvCxnSpPr>
          <p:spPr>
            <a:xfrm rot="5400000">
              <a:off x="-495299" y="4838700"/>
              <a:ext cx="23622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rot="10800000">
              <a:off x="685801" y="6019800"/>
              <a:ext cx="3352799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/>
        </p:nvSpPr>
        <p:spPr>
          <a:xfrm>
            <a:off x="1838686" y="6292334"/>
            <a:ext cx="7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g</a:t>
            </a:r>
            <a:r>
              <a:rPr lang="nl-NL" dirty="0" smtClean="0"/>
              <a:t>/kg)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 rot="16200000">
            <a:off x="87058" y="4572000"/>
            <a:ext cx="65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z</a:t>
            </a:r>
            <a:r>
              <a:rPr lang="nl-NL" dirty="0" smtClean="0"/>
              <a:t> (</a:t>
            </a:r>
            <a:r>
              <a:rPr lang="nl-NL" dirty="0" err="1" smtClean="0"/>
              <a:t>m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362266" y="3581400"/>
            <a:ext cx="38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q</a:t>
            </a:r>
            <a:r>
              <a:rPr lang="nl-NL" baseline="-25000" dirty="0" err="1" smtClean="0">
                <a:solidFill>
                  <a:srgbClr val="FF0000"/>
                </a:solidFill>
              </a:rPr>
              <a:t>T</a:t>
            </a:r>
            <a:endParaRPr lang="nl-NL" baseline="-25000" dirty="0">
              <a:solidFill>
                <a:srgbClr val="FF0000"/>
              </a:solidFill>
            </a:endParaRP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2584090" y="5117068"/>
            <a:ext cx="145451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038600" y="4888468"/>
            <a:ext cx="118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cloud</a:t>
            </a:r>
            <a:r>
              <a:rPr lang="nl-NL" dirty="0" smtClean="0"/>
              <a:t> base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914400" y="347293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q</a:t>
            </a:r>
            <a:r>
              <a:rPr lang="nl-NL" baseline="-25000" dirty="0" err="1" smtClean="0"/>
              <a:t>sat</a:t>
            </a:r>
            <a:endParaRPr lang="nl-NL" baseline="-25000" dirty="0"/>
          </a:p>
        </p:txBody>
      </p:sp>
      <p:sp>
        <p:nvSpPr>
          <p:cNvPr id="17" name="Ovaal 16"/>
          <p:cNvSpPr/>
          <p:nvPr/>
        </p:nvSpPr>
        <p:spPr>
          <a:xfrm>
            <a:off x="2736490" y="990600"/>
            <a:ext cx="768710" cy="958850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Cloud base height evolution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 rot="16200000" flipH="1">
            <a:off x="1257300" y="4076700"/>
            <a:ext cx="2362200" cy="1524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eperen 12"/>
          <p:cNvGrpSpPr/>
          <p:nvPr/>
        </p:nvGrpSpPr>
        <p:grpSpPr>
          <a:xfrm>
            <a:off x="685800" y="3657601"/>
            <a:ext cx="3352800" cy="2362201"/>
            <a:chOff x="685800" y="3657601"/>
            <a:chExt cx="3352800" cy="2362201"/>
          </a:xfrm>
        </p:grpSpPr>
        <p:cxnSp>
          <p:nvCxnSpPr>
            <p:cNvPr id="8" name="Rechte verbindingslijn 7"/>
            <p:cNvCxnSpPr/>
            <p:nvPr/>
          </p:nvCxnSpPr>
          <p:spPr>
            <a:xfrm rot="5400000">
              <a:off x="-495299" y="4838700"/>
              <a:ext cx="2362200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rot="10800000">
              <a:off x="685801" y="6019800"/>
              <a:ext cx="3352799" cy="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/>
        </p:nvSpPr>
        <p:spPr>
          <a:xfrm>
            <a:off x="1838686" y="6292334"/>
            <a:ext cx="7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g</a:t>
            </a:r>
            <a:r>
              <a:rPr lang="nl-NL" dirty="0" smtClean="0"/>
              <a:t>/kg)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 rot="16200000">
            <a:off x="87058" y="4572000"/>
            <a:ext cx="65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z</a:t>
            </a:r>
            <a:r>
              <a:rPr lang="nl-NL" dirty="0" smtClean="0"/>
              <a:t> (</a:t>
            </a:r>
            <a:r>
              <a:rPr lang="nl-NL" dirty="0" err="1" smtClean="0"/>
              <a:t>m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438466" y="3581400"/>
            <a:ext cx="38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q</a:t>
            </a:r>
            <a:r>
              <a:rPr lang="nl-NL" baseline="-25000" dirty="0" err="1" smtClean="0">
                <a:solidFill>
                  <a:srgbClr val="FF0000"/>
                </a:solidFill>
              </a:rPr>
              <a:t>T</a:t>
            </a:r>
            <a:endParaRPr lang="nl-NL" baseline="-25000" dirty="0">
              <a:solidFill>
                <a:srgbClr val="FF0000"/>
              </a:solidFill>
            </a:endParaRP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2584090" y="4736068"/>
            <a:ext cx="145451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038600" y="4507468"/>
            <a:ext cx="118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cloud</a:t>
            </a:r>
            <a:r>
              <a:rPr lang="nl-NL" dirty="0" smtClean="0"/>
              <a:t> base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914400" y="347293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q</a:t>
            </a:r>
            <a:r>
              <a:rPr lang="nl-NL" baseline="-25000" dirty="0" err="1" smtClean="0"/>
              <a:t>sat</a:t>
            </a:r>
            <a:endParaRPr lang="nl-NL" baseline="-25000" dirty="0"/>
          </a:p>
        </p:txBody>
      </p:sp>
      <p:cxnSp>
        <p:nvCxnSpPr>
          <p:cNvPr id="21" name="Rechte verbindingslijn 20"/>
          <p:cNvCxnSpPr/>
          <p:nvPr/>
        </p:nvCxnSpPr>
        <p:spPr>
          <a:xfrm rot="5400000">
            <a:off x="1105760" y="4761706"/>
            <a:ext cx="2514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77229" y="1066800"/>
          <a:ext cx="4147371" cy="1382457"/>
        </p:xfrm>
        <a:graphic>
          <a:graphicData uri="http://schemas.openxmlformats.org/presentationml/2006/ole">
            <p:oleObj spid="_x0000_s89090" name="Vergelijking" r:id="rId3" imgW="2286000" imgH="762000" progId="Equation.3">
              <p:embed/>
            </p:oleObj>
          </a:graphicData>
        </a:graphic>
      </p:graphicFrame>
      <p:sp>
        <p:nvSpPr>
          <p:cNvPr id="23" name="Ovaal 22"/>
          <p:cNvSpPr/>
          <p:nvPr/>
        </p:nvSpPr>
        <p:spPr>
          <a:xfrm>
            <a:off x="3498490" y="990600"/>
            <a:ext cx="768710" cy="958850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2725"/>
            <a:ext cx="7620000" cy="7016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en-US" sz="2000" b="1">
                <a:latin typeface="+mn-lt"/>
              </a:rPr>
              <a:t>Satellite images Flights 1 and 5</a:t>
            </a:r>
            <a:endParaRPr lang="nl-NL" sz="2000">
              <a:latin typeface="+mn-lt"/>
            </a:endParaRPr>
          </a:p>
        </p:txBody>
      </p:sp>
      <p:pic>
        <p:nvPicPr>
          <p:cNvPr id="12292" name="Afbeelding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5655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4813993" y="5149334"/>
            <a:ext cx="379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precise</a:t>
            </a:r>
            <a:r>
              <a:rPr lang="nl-NL" dirty="0" smtClean="0"/>
              <a:t> </a:t>
            </a:r>
            <a:r>
              <a:rPr lang="nl-NL" dirty="0" err="1" smtClean="0"/>
              <a:t>position</a:t>
            </a:r>
            <a:r>
              <a:rPr lang="nl-NL" dirty="0" smtClean="0"/>
              <a:t> air </a:t>
            </a:r>
            <a:r>
              <a:rPr lang="nl-NL" dirty="0" err="1" smtClean="0"/>
              <a:t>mass</a:t>
            </a:r>
            <a:r>
              <a:rPr lang="nl-NL" dirty="0" smtClean="0"/>
              <a:t> </a:t>
            </a:r>
            <a:r>
              <a:rPr lang="nl-NL" dirty="0" err="1" smtClean="0"/>
              <a:t>during</a:t>
            </a:r>
            <a:r>
              <a:rPr lang="nl-NL" dirty="0" smtClean="0"/>
              <a:t> last </a:t>
            </a:r>
            <a:r>
              <a:rPr lang="nl-NL" dirty="0" err="1" smtClean="0"/>
              <a:t>flight</a:t>
            </a:r>
            <a:r>
              <a:rPr lang="nl-NL" dirty="0" smtClean="0"/>
              <a:t> </a:t>
            </a:r>
            <a:r>
              <a:rPr lang="nl-NL" dirty="0" err="1" smtClean="0"/>
              <a:t>uncertain</a:t>
            </a:r>
            <a:endParaRPr lang="nl-NL" dirty="0"/>
          </a:p>
        </p:txBody>
      </p:sp>
      <p:grpSp>
        <p:nvGrpSpPr>
          <p:cNvPr id="2" name="Groeperen 7"/>
          <p:cNvGrpSpPr/>
          <p:nvPr/>
        </p:nvGrpSpPr>
        <p:grpSpPr>
          <a:xfrm>
            <a:off x="457200" y="1371600"/>
            <a:ext cx="3870325" cy="3657600"/>
            <a:chOff x="457200" y="1371600"/>
            <a:chExt cx="3870325" cy="3657600"/>
          </a:xfrm>
        </p:grpSpPr>
        <p:pic>
          <p:nvPicPr>
            <p:cNvPr id="12291" name="Afbeelding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1371600"/>
              <a:ext cx="3565525" cy="340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vak 5"/>
            <p:cNvSpPr txBox="1"/>
            <p:nvPr/>
          </p:nvSpPr>
          <p:spPr>
            <a:xfrm>
              <a:off x="2006734" y="4752201"/>
              <a:ext cx="813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smtClean="0"/>
                <a:t>longitude</a:t>
              </a:r>
              <a:endParaRPr lang="nl-NL" sz="1200" dirty="0"/>
            </a:p>
          </p:txBody>
        </p:sp>
        <p:sp>
          <p:nvSpPr>
            <p:cNvPr id="7" name="Tekstvak 6"/>
            <p:cNvSpPr txBox="1"/>
            <p:nvPr/>
          </p:nvSpPr>
          <p:spPr>
            <a:xfrm rot="16200000">
              <a:off x="250255" y="2873945"/>
              <a:ext cx="690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 smtClean="0"/>
                <a:t>latitude</a:t>
              </a:r>
              <a:endParaRPr lang="nl-NL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Tendencies in mixed layer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8125" y="1649413"/>
          <a:ext cx="8435975" cy="1135062"/>
        </p:xfrm>
        <a:graphic>
          <a:graphicData uri="http://schemas.openxmlformats.org/presentationml/2006/ole">
            <p:oleObj spid="_x0000_s90114" name="Vergelijking" r:id="rId3" imgW="3771900" imgH="508000" progId="Equation.3">
              <p:embed/>
            </p:oleObj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876300" y="3565525"/>
          <a:ext cx="7159625" cy="1022350"/>
        </p:xfrm>
        <a:graphic>
          <a:graphicData uri="http://schemas.openxmlformats.org/presentationml/2006/ole">
            <p:oleObj spid="_x0000_s90115" name="Vergelijking" r:id="rId4" imgW="3200400" imgH="457200" progId="Equation.3">
              <p:embed/>
            </p:oleObj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3276600" y="4615934"/>
            <a:ext cx="78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drizzle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Cloud base height evolution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04800" y="2362200"/>
          <a:ext cx="8566150" cy="1598819"/>
        </p:xfrm>
        <a:graphic>
          <a:graphicData uri="http://schemas.openxmlformats.org/presentationml/2006/ole">
            <p:oleObj spid="_x0000_s91140" name="Vergelijking" r:id="rId3" imgW="4559300" imgH="850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Cloud base and top height evolution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66800"/>
            <a:ext cx="2340864" cy="97840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371600"/>
            <a:ext cx="1737360" cy="475488"/>
          </a:xfrm>
          <a:prstGeom prst="rect">
            <a:avLst/>
          </a:prstGeom>
        </p:spPr>
      </p:pic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217488" y="2971800"/>
          <a:ext cx="8880475" cy="1450975"/>
        </p:xfrm>
        <a:graphic>
          <a:graphicData uri="http://schemas.openxmlformats.org/presentationml/2006/ole">
            <p:oleObj spid="_x0000_s96258" name="Vergelijking" r:id="rId5" imgW="5207000" imgH="850900" progId="Equation.3">
              <p:embed/>
            </p:oleObj>
          </a:graphicData>
        </a:graphic>
      </p:graphicFrame>
      <p:grpSp>
        <p:nvGrpSpPr>
          <p:cNvPr id="40" name="Groeperen 39"/>
          <p:cNvGrpSpPr/>
          <p:nvPr/>
        </p:nvGrpSpPr>
        <p:grpSpPr>
          <a:xfrm>
            <a:off x="838200" y="3366262"/>
            <a:ext cx="584200" cy="1813750"/>
            <a:chOff x="838200" y="3366262"/>
            <a:chExt cx="584200" cy="1813750"/>
          </a:xfrm>
        </p:grpSpPr>
        <p:graphicFrame>
          <p:nvGraphicFramePr>
            <p:cNvPr id="96259" name="Object 3"/>
            <p:cNvGraphicFramePr>
              <a:graphicFrameLocks noChangeAspect="1"/>
            </p:cNvGraphicFramePr>
            <p:nvPr/>
          </p:nvGraphicFramePr>
          <p:xfrm>
            <a:off x="838200" y="4876800"/>
            <a:ext cx="584200" cy="303212"/>
          </p:xfrm>
          <a:graphic>
            <a:graphicData uri="http://schemas.openxmlformats.org/presentationml/2006/ole">
              <p:oleObj spid="_x0000_s96259" name="Vergelijking" r:id="rId6" imgW="342900" imgH="177800" progId="Equation.3">
                <p:embed/>
              </p:oleObj>
            </a:graphicData>
          </a:graphic>
        </p:graphicFrame>
        <p:cxnSp>
          <p:nvCxnSpPr>
            <p:cNvPr id="10" name="Rechte verbindingslijn 9"/>
            <p:cNvCxnSpPr/>
            <p:nvPr/>
          </p:nvCxnSpPr>
          <p:spPr>
            <a:xfrm rot="5400000" flipH="1" flipV="1">
              <a:off x="826294" y="4342606"/>
              <a:ext cx="6096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al 25"/>
            <p:cNvSpPr/>
            <p:nvPr/>
          </p:nvSpPr>
          <p:spPr>
            <a:xfrm>
              <a:off x="933090" y="3366262"/>
              <a:ext cx="489310" cy="672338"/>
            </a:xfrm>
            <a:prstGeom prst="ellipse">
              <a:avLst/>
            </a:prstGeom>
            <a:solidFill>
              <a:srgbClr val="FF0000">
                <a:alpha val="37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3" name="Groeperen 32"/>
          <p:cNvGrpSpPr/>
          <p:nvPr/>
        </p:nvGrpSpPr>
        <p:grpSpPr>
          <a:xfrm>
            <a:off x="1981200" y="3048000"/>
            <a:ext cx="838200" cy="2057400"/>
            <a:chOff x="1981200" y="3048000"/>
            <a:chExt cx="838200" cy="2057400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2057400" y="4802188"/>
            <a:ext cx="584200" cy="303212"/>
          </p:xfrm>
          <a:graphic>
            <a:graphicData uri="http://schemas.openxmlformats.org/presentationml/2006/ole">
              <p:oleObj spid="_x0000_s96261" name="Vergelijking" r:id="rId7" imgW="342900" imgH="177800" progId="Equation.3">
                <p:embed/>
              </p:oleObj>
            </a:graphicData>
          </a:graphic>
        </p:graphicFrame>
        <p:cxnSp>
          <p:nvCxnSpPr>
            <p:cNvPr id="14" name="Rechte verbindingslijn 13"/>
            <p:cNvCxnSpPr/>
            <p:nvPr/>
          </p:nvCxnSpPr>
          <p:spPr>
            <a:xfrm rot="5400000" flipH="1" flipV="1">
              <a:off x="2045494" y="4267994"/>
              <a:ext cx="6096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al 26"/>
            <p:cNvSpPr/>
            <p:nvPr/>
          </p:nvSpPr>
          <p:spPr>
            <a:xfrm>
              <a:off x="1981200" y="3048000"/>
              <a:ext cx="838200" cy="598520"/>
            </a:xfrm>
            <a:prstGeom prst="ellipse">
              <a:avLst/>
            </a:prstGeom>
            <a:solidFill>
              <a:srgbClr val="FF0000">
                <a:alpha val="37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4" name="Groeperen 33"/>
          <p:cNvGrpSpPr/>
          <p:nvPr/>
        </p:nvGrpSpPr>
        <p:grpSpPr>
          <a:xfrm>
            <a:off x="2971800" y="3048000"/>
            <a:ext cx="838200" cy="1981200"/>
            <a:chOff x="2971800" y="3048000"/>
            <a:chExt cx="838200" cy="1981200"/>
          </a:xfrm>
        </p:grpSpPr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3128264" y="4725988"/>
            <a:ext cx="584200" cy="303212"/>
          </p:xfrm>
          <a:graphic>
            <a:graphicData uri="http://schemas.openxmlformats.org/presentationml/2006/ole">
              <p:oleObj spid="_x0000_s96262" name="Vergelijking" r:id="rId8" imgW="342900" imgH="177800" progId="Equation.3">
                <p:embed/>
              </p:oleObj>
            </a:graphicData>
          </a:graphic>
        </p:graphicFrame>
        <p:cxnSp>
          <p:nvCxnSpPr>
            <p:cNvPr id="19" name="Rechte verbindingslijn 18"/>
            <p:cNvCxnSpPr/>
            <p:nvPr/>
          </p:nvCxnSpPr>
          <p:spPr>
            <a:xfrm rot="5400000" flipH="1" flipV="1">
              <a:off x="3116358" y="4191794"/>
              <a:ext cx="6096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al 27"/>
            <p:cNvSpPr/>
            <p:nvPr/>
          </p:nvSpPr>
          <p:spPr>
            <a:xfrm>
              <a:off x="2971800" y="3048000"/>
              <a:ext cx="838200" cy="598520"/>
            </a:xfrm>
            <a:prstGeom prst="ellipse">
              <a:avLst/>
            </a:prstGeom>
            <a:solidFill>
              <a:srgbClr val="FF0000">
                <a:alpha val="37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5" name="Groeperen 34"/>
          <p:cNvGrpSpPr/>
          <p:nvPr/>
        </p:nvGrpSpPr>
        <p:grpSpPr>
          <a:xfrm>
            <a:off x="4064000" y="3048000"/>
            <a:ext cx="584200" cy="2058194"/>
            <a:chOff x="4064000" y="3048000"/>
            <a:chExt cx="584200" cy="2058194"/>
          </a:xfrm>
        </p:grpSpPr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4064000" y="4802982"/>
            <a:ext cx="584200" cy="303212"/>
          </p:xfrm>
          <a:graphic>
            <a:graphicData uri="http://schemas.openxmlformats.org/presentationml/2006/ole">
              <p:oleObj spid="_x0000_s96263" name="Vergelijking" r:id="rId9" imgW="342900" imgH="177800" progId="Equation.3">
                <p:embed/>
              </p:oleObj>
            </a:graphicData>
          </a:graphic>
        </p:graphicFrame>
        <p:cxnSp>
          <p:nvCxnSpPr>
            <p:cNvPr id="21" name="Rechte verbindingslijn 20"/>
            <p:cNvCxnSpPr/>
            <p:nvPr/>
          </p:nvCxnSpPr>
          <p:spPr>
            <a:xfrm rot="5400000" flipH="1" flipV="1">
              <a:off x="4052094" y="4268788"/>
              <a:ext cx="6096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al 28"/>
            <p:cNvSpPr/>
            <p:nvPr/>
          </p:nvSpPr>
          <p:spPr>
            <a:xfrm>
              <a:off x="4064000" y="3048000"/>
              <a:ext cx="584200" cy="598520"/>
            </a:xfrm>
            <a:prstGeom prst="ellipse">
              <a:avLst/>
            </a:prstGeom>
            <a:solidFill>
              <a:srgbClr val="FF0000">
                <a:alpha val="37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6" name="Groeperen 35"/>
          <p:cNvGrpSpPr/>
          <p:nvPr/>
        </p:nvGrpSpPr>
        <p:grpSpPr>
          <a:xfrm>
            <a:off x="5601494" y="2982879"/>
            <a:ext cx="1104106" cy="1816133"/>
            <a:chOff x="5601494" y="2982879"/>
            <a:chExt cx="1104106" cy="1816133"/>
          </a:xfrm>
        </p:grpSpPr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6121400" y="4495800"/>
            <a:ext cx="584200" cy="303212"/>
          </p:xfrm>
          <a:graphic>
            <a:graphicData uri="http://schemas.openxmlformats.org/presentationml/2006/ole">
              <p:oleObj spid="_x0000_s96260" name="Vergelijking" r:id="rId10" imgW="342900" imgH="177800" progId="Equation.3">
                <p:embed/>
              </p:oleObj>
            </a:graphicData>
          </a:graphic>
        </p:graphicFrame>
        <p:cxnSp>
          <p:nvCxnSpPr>
            <p:cNvPr id="12" name="Rechte verbindingslijn 11"/>
            <p:cNvCxnSpPr/>
            <p:nvPr/>
          </p:nvCxnSpPr>
          <p:spPr>
            <a:xfrm rot="16200000" flipV="1">
              <a:off x="5771356" y="3855244"/>
              <a:ext cx="838994" cy="29130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al 29"/>
            <p:cNvSpPr/>
            <p:nvPr/>
          </p:nvSpPr>
          <p:spPr>
            <a:xfrm>
              <a:off x="5601494" y="2982879"/>
              <a:ext cx="799306" cy="598520"/>
            </a:xfrm>
            <a:prstGeom prst="ellipse">
              <a:avLst/>
            </a:prstGeom>
            <a:solidFill>
              <a:srgbClr val="FF0000">
                <a:alpha val="37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7" name="Groeperen 36"/>
          <p:cNvGrpSpPr/>
          <p:nvPr/>
        </p:nvGrpSpPr>
        <p:grpSpPr>
          <a:xfrm>
            <a:off x="6553200" y="3067002"/>
            <a:ext cx="799306" cy="1885204"/>
            <a:chOff x="6553200" y="3067002"/>
            <a:chExt cx="799306" cy="1885204"/>
          </a:xfrm>
        </p:grpSpPr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6705600" y="4648994"/>
            <a:ext cx="584200" cy="303212"/>
          </p:xfrm>
          <a:graphic>
            <a:graphicData uri="http://schemas.openxmlformats.org/presentationml/2006/ole">
              <p:oleObj spid="_x0000_s96264" name="Vergelijking" r:id="rId11" imgW="342900" imgH="177800" progId="Equation.3">
                <p:embed/>
              </p:oleObj>
            </a:graphicData>
          </a:graphic>
        </p:graphicFrame>
        <p:cxnSp>
          <p:nvCxnSpPr>
            <p:cNvPr id="23" name="Rechte verbindingslijn 22"/>
            <p:cNvCxnSpPr/>
            <p:nvPr/>
          </p:nvCxnSpPr>
          <p:spPr>
            <a:xfrm rot="5400000" flipH="1" flipV="1">
              <a:off x="6693694" y="4114800"/>
              <a:ext cx="6096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al 30"/>
            <p:cNvSpPr/>
            <p:nvPr/>
          </p:nvSpPr>
          <p:spPr>
            <a:xfrm>
              <a:off x="6553200" y="3067002"/>
              <a:ext cx="799306" cy="598520"/>
            </a:xfrm>
            <a:prstGeom prst="ellipse">
              <a:avLst/>
            </a:prstGeom>
            <a:solidFill>
              <a:srgbClr val="FF0000">
                <a:alpha val="37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9" name="Groeperen 38"/>
          <p:cNvGrpSpPr/>
          <p:nvPr/>
        </p:nvGrpSpPr>
        <p:grpSpPr>
          <a:xfrm>
            <a:off x="7762082" y="3048000"/>
            <a:ext cx="1395071" cy="2426732"/>
            <a:chOff x="7762082" y="3048000"/>
            <a:chExt cx="1395071" cy="2426732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7977188" y="4575176"/>
            <a:ext cx="584200" cy="303212"/>
          </p:xfrm>
          <a:graphic>
            <a:graphicData uri="http://schemas.openxmlformats.org/presentationml/2006/ole">
              <p:oleObj spid="_x0000_s96265" name="Vergelijking" r:id="rId12" imgW="342900" imgH="177800" progId="Equation.3">
                <p:embed/>
              </p:oleObj>
            </a:graphicData>
          </a:graphic>
        </p:graphicFrame>
        <p:cxnSp>
          <p:nvCxnSpPr>
            <p:cNvPr id="25" name="Rechte verbindingslijn 24"/>
            <p:cNvCxnSpPr/>
            <p:nvPr/>
          </p:nvCxnSpPr>
          <p:spPr>
            <a:xfrm rot="5400000" flipH="1" flipV="1">
              <a:off x="7965282" y="4040982"/>
              <a:ext cx="6096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al 31"/>
            <p:cNvSpPr/>
            <p:nvPr/>
          </p:nvSpPr>
          <p:spPr>
            <a:xfrm>
              <a:off x="7762082" y="3048000"/>
              <a:ext cx="1077118" cy="533399"/>
            </a:xfrm>
            <a:prstGeom prst="ellipse">
              <a:avLst/>
            </a:prstGeom>
            <a:solidFill>
              <a:srgbClr val="FF0000">
                <a:alpha val="37000"/>
              </a:srgb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7762082" y="5105400"/>
              <a:ext cx="1395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/>
                <a:t>if</a:t>
              </a:r>
              <a:r>
                <a:rPr lang="nl-NL" dirty="0" smtClean="0"/>
                <a:t> rad </a:t>
              </a:r>
              <a:r>
                <a:rPr lang="nl-NL" dirty="0" err="1" smtClean="0"/>
                <a:t>cooling</a:t>
              </a:r>
              <a:endParaRPr lang="nl-NL" dirty="0"/>
            </a:p>
          </p:txBody>
        </p:sp>
      </p:grpSp>
      <p:grpSp>
        <p:nvGrpSpPr>
          <p:cNvPr id="44" name="Groeperen 43"/>
          <p:cNvGrpSpPr/>
          <p:nvPr/>
        </p:nvGrpSpPr>
        <p:grpSpPr>
          <a:xfrm>
            <a:off x="1131888" y="3964782"/>
            <a:ext cx="4460250" cy="2348150"/>
            <a:chOff x="1131888" y="3964782"/>
            <a:chExt cx="4460250" cy="2348150"/>
          </a:xfrm>
        </p:grpSpPr>
        <p:sp>
          <p:nvSpPr>
            <p:cNvPr id="41" name="Tekstvak 40"/>
            <p:cNvSpPr txBox="1"/>
            <p:nvPr/>
          </p:nvSpPr>
          <p:spPr>
            <a:xfrm>
              <a:off x="1131888" y="5943600"/>
              <a:ext cx="446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/>
                <a:t>Positive</a:t>
              </a:r>
              <a:r>
                <a:rPr lang="nl-NL" dirty="0" smtClean="0"/>
                <a:t> </a:t>
              </a:r>
              <a:r>
                <a:rPr lang="nl-NL" dirty="0" err="1" smtClean="0"/>
                <a:t>w</a:t>
              </a:r>
              <a:r>
                <a:rPr lang="nl-NL" dirty="0" smtClean="0"/>
                <a:t> ("</a:t>
              </a:r>
              <a:r>
                <a:rPr lang="nl-NL" dirty="0" err="1" smtClean="0"/>
                <a:t>upsidence</a:t>
              </a:r>
              <a:r>
                <a:rPr lang="nl-NL" dirty="0" smtClean="0"/>
                <a:t>") </a:t>
              </a:r>
              <a:r>
                <a:rPr lang="nl-NL" dirty="0" err="1" smtClean="0"/>
                <a:t>deepens</a:t>
              </a:r>
              <a:r>
                <a:rPr lang="nl-NL" dirty="0" smtClean="0"/>
                <a:t> </a:t>
              </a:r>
              <a:r>
                <a:rPr lang="nl-NL" dirty="0" err="1" smtClean="0"/>
                <a:t>cloud</a:t>
              </a:r>
              <a:r>
                <a:rPr lang="nl-NL" dirty="0" smtClean="0"/>
                <a:t> </a:t>
              </a:r>
              <a:r>
                <a:rPr lang="nl-NL" dirty="0" err="1" smtClean="0"/>
                <a:t>layer</a:t>
              </a:r>
              <a:r>
                <a:rPr lang="nl-NL" dirty="0" smtClean="0"/>
                <a:t>!</a:t>
              </a:r>
              <a:endParaRPr lang="nl-NL" dirty="0"/>
            </a:p>
          </p:txBody>
        </p:sp>
        <p:cxnSp>
          <p:nvCxnSpPr>
            <p:cNvPr id="43" name="Rechte verbindingslijn met pijl 42"/>
            <p:cNvCxnSpPr/>
            <p:nvPr/>
          </p:nvCxnSpPr>
          <p:spPr>
            <a:xfrm rot="16200000" flipV="1">
              <a:off x="725091" y="4916091"/>
              <a:ext cx="1978818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Cloud base and top height evolution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36" name="Afbeelding 3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1066800"/>
            <a:ext cx="6032500" cy="3937000"/>
          </a:xfrm>
          <a:prstGeom prst="rect">
            <a:avLst/>
          </a:prstGeom>
        </p:spPr>
      </p:pic>
      <p:sp>
        <p:nvSpPr>
          <p:cNvPr id="37" name="Rechthoek 36"/>
          <p:cNvSpPr/>
          <p:nvPr/>
        </p:nvSpPr>
        <p:spPr>
          <a:xfrm>
            <a:off x="609600" y="500380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err="1" smtClean="0">
                <a:latin typeface="Symbol" charset="2"/>
                <a:cs typeface="Symbol" charset="2"/>
              </a:rPr>
              <a:t>r</a:t>
            </a:r>
            <a:r>
              <a:rPr lang="nl-NL" dirty="0" err="1" smtClean="0"/>
              <a:t>c</a:t>
            </a:r>
            <a:r>
              <a:rPr lang="nl-NL" baseline="-25000" dirty="0" err="1" smtClean="0"/>
              <a:t>p</a:t>
            </a:r>
            <a:r>
              <a:rPr lang="nl-NL" dirty="0" err="1" smtClean="0"/>
              <a:t>w</a:t>
            </a:r>
            <a:r>
              <a:rPr lang="nl-NL" dirty="0" err="1" smtClean="0">
                <a:latin typeface="Symbol" charset="2"/>
                <a:cs typeface="Symbol" charset="2"/>
              </a:rPr>
              <a:t>q</a:t>
            </a:r>
            <a:r>
              <a:rPr lang="nl-NL" dirty="0" smtClean="0"/>
              <a:t>_</a:t>
            </a:r>
            <a:r>
              <a:rPr lang="nl-NL" dirty="0" err="1" smtClean="0"/>
              <a:t>zbase</a:t>
            </a:r>
            <a:r>
              <a:rPr lang="nl-NL" dirty="0" smtClean="0"/>
              <a:t>=      11.3 W/m</a:t>
            </a:r>
            <a:r>
              <a:rPr lang="nl-NL" baseline="30000" dirty="0" smtClean="0"/>
              <a:t>2</a:t>
            </a:r>
          </a:p>
          <a:p>
            <a:r>
              <a:rPr lang="nl-NL" dirty="0" err="1" smtClean="0">
                <a:latin typeface="Symbol" charset="2"/>
                <a:cs typeface="Symbol" charset="2"/>
              </a:rPr>
              <a:t>r</a:t>
            </a:r>
            <a:r>
              <a:rPr lang="nl-NL" dirty="0" err="1" smtClean="0"/>
              <a:t>L</a:t>
            </a:r>
            <a:r>
              <a:rPr lang="nl-NL" baseline="-25000" dirty="0" err="1" smtClean="0"/>
              <a:t>v</a:t>
            </a:r>
            <a:r>
              <a:rPr lang="nl-NL" dirty="0" err="1" smtClean="0"/>
              <a:t>wq</a:t>
            </a:r>
            <a:r>
              <a:rPr lang="nl-NL" dirty="0" smtClean="0"/>
              <a:t>_</a:t>
            </a:r>
            <a:r>
              <a:rPr lang="nl-NL" dirty="0" err="1" smtClean="0"/>
              <a:t>zbase</a:t>
            </a:r>
            <a:r>
              <a:rPr lang="nl-NL" dirty="0" smtClean="0"/>
              <a:t> =       60.0 W/m</a:t>
            </a:r>
            <a:r>
              <a:rPr lang="nl-NL" baseline="30000" dirty="0" smtClean="0"/>
              <a:t>2</a:t>
            </a:r>
            <a:endParaRPr lang="nl-NL" dirty="0" smtClean="0"/>
          </a:p>
          <a:p>
            <a:r>
              <a:rPr lang="nl-NL" dirty="0" smtClean="0">
                <a:latin typeface="Symbol" charset="2"/>
                <a:cs typeface="Symbol" charset="2"/>
              </a:rPr>
              <a:t>D</a:t>
            </a:r>
            <a:r>
              <a:rPr lang="nl-NL" dirty="0" smtClean="0"/>
              <a:t>LW=       74.0 W/m</a:t>
            </a:r>
            <a:r>
              <a:rPr lang="nl-NL" baseline="30000" dirty="0" smtClean="0"/>
              <a:t>2</a:t>
            </a:r>
            <a:endParaRPr lang="nl-NL" dirty="0" smtClean="0"/>
          </a:p>
          <a:p>
            <a:r>
              <a:rPr lang="nl-NL" dirty="0" err="1" smtClean="0"/>
              <a:t>Div</a:t>
            </a:r>
            <a:r>
              <a:rPr lang="nl-NL" dirty="0" smtClean="0"/>
              <a:t> =   5.0 10</a:t>
            </a:r>
            <a:r>
              <a:rPr lang="nl-NL" baseline="30000" dirty="0" smtClean="0"/>
              <a:t>-6  </a:t>
            </a:r>
            <a:r>
              <a:rPr lang="nl-NL" dirty="0" smtClean="0"/>
              <a:t>s</a:t>
            </a:r>
            <a:r>
              <a:rPr lang="nl-NL" baseline="30000" dirty="0" smtClean="0"/>
              <a:t>-1</a:t>
            </a:r>
          </a:p>
          <a:p>
            <a:r>
              <a:rPr lang="nl-NL" dirty="0" err="1" smtClean="0"/>
              <a:t>zbase</a:t>
            </a:r>
            <a:r>
              <a:rPr lang="nl-NL" dirty="0" smtClean="0"/>
              <a:t> = 300 </a:t>
            </a:r>
            <a:r>
              <a:rPr lang="nl-NL" dirty="0" err="1" smtClean="0"/>
              <a:t>m</a:t>
            </a:r>
            <a:r>
              <a:rPr lang="nl-NL" dirty="0" smtClean="0"/>
              <a:t>,  </a:t>
            </a:r>
            <a:r>
              <a:rPr lang="nl-NL" dirty="0" err="1" smtClean="0"/>
              <a:t>zi</a:t>
            </a:r>
            <a:r>
              <a:rPr lang="nl-NL" dirty="0" smtClean="0"/>
              <a:t>= 600 </a:t>
            </a:r>
            <a:r>
              <a:rPr lang="nl-NL" dirty="0" err="1" smtClean="0"/>
              <a:t>m</a:t>
            </a:r>
            <a:endParaRPr lang="nl-NL" dirty="0" smtClean="0"/>
          </a:p>
          <a:p>
            <a:r>
              <a:rPr lang="nl-NL" dirty="0" err="1" smtClean="0">
                <a:latin typeface="Symbol" charset="2"/>
                <a:cs typeface="Symbol" charset="2"/>
              </a:rPr>
              <a:t>Dq</a:t>
            </a:r>
            <a:r>
              <a:rPr lang="nl-NL" baseline="-25000" dirty="0" err="1" smtClean="0">
                <a:cs typeface="Symbol" charset="2"/>
              </a:rPr>
              <a:t>L</a:t>
            </a:r>
            <a:r>
              <a:rPr lang="nl-NL" dirty="0" smtClean="0"/>
              <a:t> =5K,         </a:t>
            </a:r>
            <a:r>
              <a:rPr lang="nl-NL" dirty="0" err="1" smtClean="0">
                <a:latin typeface="Symbol" charset="2"/>
                <a:cs typeface="Symbol" charset="2"/>
              </a:rPr>
              <a:t>D</a:t>
            </a:r>
            <a:r>
              <a:rPr lang="nl-NL" dirty="0" err="1" smtClean="0"/>
              <a:t>q</a:t>
            </a:r>
            <a:r>
              <a:rPr lang="nl-NL" baseline="-25000" dirty="0" err="1" smtClean="0"/>
              <a:t>T</a:t>
            </a:r>
            <a:r>
              <a:rPr lang="nl-NL" dirty="0" smtClean="0"/>
              <a:t> = -1.1 </a:t>
            </a:r>
            <a:r>
              <a:rPr lang="nl-NL" dirty="0" err="1" smtClean="0"/>
              <a:t>g</a:t>
            </a:r>
            <a:r>
              <a:rPr lang="nl-NL" dirty="0" smtClean="0"/>
              <a:t>/kg</a:t>
            </a:r>
            <a:endParaRPr lang="nl-NL" dirty="0"/>
          </a:p>
        </p:txBody>
      </p:sp>
      <p:sp>
        <p:nvSpPr>
          <p:cNvPr id="39" name="Tekstvak 38"/>
          <p:cNvSpPr txBox="1"/>
          <p:nvPr/>
        </p:nvSpPr>
        <p:spPr>
          <a:xfrm>
            <a:off x="6629400" y="2057400"/>
            <a:ext cx="228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increase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time of:</a:t>
            </a:r>
          </a:p>
          <a:p>
            <a:r>
              <a:rPr lang="nl-NL" dirty="0" smtClean="0"/>
              <a:t>- </a:t>
            </a:r>
            <a:r>
              <a:rPr lang="nl-NL" dirty="0" err="1" smtClean="0"/>
              <a:t>cloud</a:t>
            </a:r>
            <a:r>
              <a:rPr lang="nl-NL" dirty="0" smtClean="0"/>
              <a:t> top </a:t>
            </a:r>
            <a:r>
              <a:rPr lang="nl-NL" dirty="0" err="1" smtClean="0"/>
              <a:t>height</a:t>
            </a:r>
            <a:r>
              <a:rPr lang="nl-NL" dirty="0" smtClean="0"/>
              <a:t> </a:t>
            </a:r>
          </a:p>
          <a:p>
            <a:r>
              <a:rPr lang="nl-NL" dirty="0" smtClean="0"/>
              <a:t>- </a:t>
            </a:r>
            <a:r>
              <a:rPr lang="nl-NL" dirty="0" err="1" smtClean="0"/>
              <a:t>cloud</a:t>
            </a:r>
            <a:r>
              <a:rPr lang="nl-NL" dirty="0" smtClean="0"/>
              <a:t> </a:t>
            </a:r>
            <a:r>
              <a:rPr lang="nl-NL" dirty="0" err="1" smtClean="0"/>
              <a:t>layer</a:t>
            </a:r>
            <a:r>
              <a:rPr lang="nl-NL" dirty="0" smtClean="0"/>
              <a:t> </a:t>
            </a:r>
            <a:r>
              <a:rPr lang="nl-NL" dirty="0" err="1" smtClean="0"/>
              <a:t>depth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cxnSp>
        <p:nvCxnSpPr>
          <p:cNvPr id="41" name="Rechte verbindingslijn met pijl 40"/>
          <p:cNvCxnSpPr/>
          <p:nvPr/>
        </p:nvCxnSpPr>
        <p:spPr>
          <a:xfrm rot="5400000" flipH="1" flipV="1">
            <a:off x="5944394" y="22860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Example: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Dycoms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609600" y="500380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err="1" smtClean="0">
                <a:latin typeface="Symbol" charset="2"/>
                <a:cs typeface="Symbol" charset="2"/>
              </a:rPr>
              <a:t>r</a:t>
            </a:r>
            <a:r>
              <a:rPr lang="nl-NL" dirty="0" err="1" smtClean="0"/>
              <a:t>c</a:t>
            </a:r>
            <a:r>
              <a:rPr lang="nl-NL" baseline="-25000" dirty="0" err="1" smtClean="0"/>
              <a:t>p</a:t>
            </a:r>
            <a:r>
              <a:rPr lang="nl-NL" dirty="0" err="1" smtClean="0"/>
              <a:t>w</a:t>
            </a:r>
            <a:r>
              <a:rPr lang="nl-NL" dirty="0" err="1" smtClean="0">
                <a:latin typeface="Symbol" charset="2"/>
                <a:cs typeface="Symbol" charset="2"/>
              </a:rPr>
              <a:t>q</a:t>
            </a:r>
            <a:r>
              <a:rPr lang="nl-NL" dirty="0" smtClean="0"/>
              <a:t>_</a:t>
            </a:r>
            <a:r>
              <a:rPr lang="nl-NL" dirty="0" err="1" smtClean="0"/>
              <a:t>zbase</a:t>
            </a:r>
            <a:r>
              <a:rPr lang="nl-NL" dirty="0" smtClean="0"/>
              <a:t>=      11.3 W/m</a:t>
            </a:r>
            <a:r>
              <a:rPr lang="nl-NL" baseline="30000" dirty="0" smtClean="0"/>
              <a:t>2</a:t>
            </a:r>
          </a:p>
          <a:p>
            <a:r>
              <a:rPr lang="nl-NL" dirty="0" err="1" smtClean="0">
                <a:latin typeface="Symbol" charset="2"/>
                <a:cs typeface="Symbol" charset="2"/>
              </a:rPr>
              <a:t>r</a:t>
            </a:r>
            <a:r>
              <a:rPr lang="nl-NL" dirty="0" err="1" smtClean="0"/>
              <a:t>L</a:t>
            </a:r>
            <a:r>
              <a:rPr lang="nl-NL" baseline="-25000" dirty="0" err="1" smtClean="0"/>
              <a:t>v</a:t>
            </a:r>
            <a:r>
              <a:rPr lang="nl-NL" dirty="0" err="1" smtClean="0"/>
              <a:t>wq</a:t>
            </a:r>
            <a:r>
              <a:rPr lang="nl-NL" dirty="0" smtClean="0"/>
              <a:t>_</a:t>
            </a:r>
            <a:r>
              <a:rPr lang="nl-NL" dirty="0" err="1" smtClean="0"/>
              <a:t>zbase</a:t>
            </a:r>
            <a:r>
              <a:rPr lang="nl-NL" dirty="0" smtClean="0"/>
              <a:t> =       60.0 W/m</a:t>
            </a:r>
            <a:r>
              <a:rPr lang="nl-NL" baseline="30000" dirty="0" smtClean="0"/>
              <a:t>2</a:t>
            </a:r>
            <a:endParaRPr lang="nl-NL" dirty="0" smtClean="0"/>
          </a:p>
          <a:p>
            <a:r>
              <a:rPr lang="nl-NL" dirty="0" smtClean="0">
                <a:latin typeface="Symbol" charset="2"/>
                <a:cs typeface="Symbol" charset="2"/>
              </a:rPr>
              <a:t>D</a:t>
            </a:r>
            <a:r>
              <a:rPr lang="nl-NL" dirty="0" smtClean="0"/>
              <a:t>LW=       74.0 W/m</a:t>
            </a:r>
            <a:r>
              <a:rPr lang="nl-NL" baseline="30000" dirty="0" smtClean="0"/>
              <a:t>2</a:t>
            </a:r>
            <a:endParaRPr lang="nl-NL" dirty="0" smtClean="0"/>
          </a:p>
          <a:p>
            <a:r>
              <a:rPr lang="nl-NL" dirty="0" err="1" smtClean="0"/>
              <a:t>Div</a:t>
            </a:r>
            <a:r>
              <a:rPr lang="nl-NL" dirty="0" smtClean="0"/>
              <a:t> =   5.0 10</a:t>
            </a:r>
            <a:r>
              <a:rPr lang="nl-NL" baseline="30000" dirty="0" smtClean="0"/>
              <a:t>-6  </a:t>
            </a:r>
            <a:r>
              <a:rPr lang="nl-NL" dirty="0" smtClean="0"/>
              <a:t>s</a:t>
            </a:r>
            <a:r>
              <a:rPr lang="nl-NL" baseline="30000" dirty="0" smtClean="0"/>
              <a:t>-1</a:t>
            </a:r>
          </a:p>
          <a:p>
            <a:r>
              <a:rPr lang="nl-NL" dirty="0" err="1" smtClean="0"/>
              <a:t>zbase</a:t>
            </a:r>
            <a:r>
              <a:rPr lang="nl-NL" dirty="0" smtClean="0"/>
              <a:t> = 500 </a:t>
            </a:r>
            <a:r>
              <a:rPr lang="nl-NL" dirty="0" err="1" smtClean="0"/>
              <a:t>m</a:t>
            </a:r>
            <a:r>
              <a:rPr lang="nl-NL" dirty="0" smtClean="0"/>
              <a:t>,  </a:t>
            </a:r>
            <a:r>
              <a:rPr lang="nl-NL" dirty="0" err="1" smtClean="0"/>
              <a:t>zi</a:t>
            </a:r>
            <a:r>
              <a:rPr lang="nl-NL" dirty="0" smtClean="0"/>
              <a:t>= 800 </a:t>
            </a:r>
            <a:r>
              <a:rPr lang="nl-NL" dirty="0" err="1" smtClean="0"/>
              <a:t>m</a:t>
            </a:r>
            <a:endParaRPr lang="nl-NL" dirty="0" smtClean="0"/>
          </a:p>
          <a:p>
            <a:r>
              <a:rPr lang="nl-NL" dirty="0" err="1" smtClean="0">
                <a:latin typeface="Symbol" charset="2"/>
                <a:cs typeface="Symbol" charset="2"/>
              </a:rPr>
              <a:t>Dq</a:t>
            </a:r>
            <a:r>
              <a:rPr lang="nl-NL" baseline="-25000" dirty="0" err="1" smtClean="0">
                <a:cs typeface="Symbol" charset="2"/>
              </a:rPr>
              <a:t>L</a:t>
            </a:r>
            <a:r>
              <a:rPr lang="nl-NL" dirty="0" smtClean="0"/>
              <a:t> =12K,         </a:t>
            </a:r>
            <a:r>
              <a:rPr lang="nl-NL" dirty="0" err="1" smtClean="0">
                <a:latin typeface="Symbol" charset="2"/>
                <a:cs typeface="Symbol" charset="2"/>
              </a:rPr>
              <a:t>D</a:t>
            </a:r>
            <a:r>
              <a:rPr lang="nl-NL" dirty="0" err="1" smtClean="0"/>
              <a:t>q</a:t>
            </a:r>
            <a:r>
              <a:rPr lang="nl-NL" baseline="-25000" dirty="0" err="1" smtClean="0"/>
              <a:t>T</a:t>
            </a:r>
            <a:r>
              <a:rPr lang="nl-NL" dirty="0" smtClean="0"/>
              <a:t> = -9.1 </a:t>
            </a:r>
            <a:r>
              <a:rPr lang="nl-NL" dirty="0" err="1" smtClean="0"/>
              <a:t>g</a:t>
            </a:r>
            <a:r>
              <a:rPr lang="nl-NL" dirty="0" smtClean="0"/>
              <a:t>/kg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55750" y="914400"/>
            <a:ext cx="60325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152400"/>
            <a:ext cx="7659688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Contents</a:t>
            </a:r>
            <a:endParaRPr lang="nl-NL" sz="2400" b="1" dirty="0">
              <a:latin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17575" y="1219200"/>
            <a:ext cx="44958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Motivation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LES </a:t>
            </a:r>
            <a:r>
              <a:rPr lang="nl-NL" sz="1600" dirty="0" err="1" smtClean="0">
                <a:latin typeface="Arial"/>
              </a:rPr>
              <a:t>results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Cloud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layer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depth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evolution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nl-NL" sz="1600" b="1" dirty="0" smtClean="0">
                <a:solidFill>
                  <a:srgbClr val="FF0000"/>
                </a:solidFill>
                <a:latin typeface="Arial"/>
              </a:rPr>
              <a:t> SCM </a:t>
            </a:r>
            <a:r>
              <a:rPr lang="nl-NL" sz="1600" b="1" dirty="0" err="1" smtClean="0">
                <a:solidFill>
                  <a:srgbClr val="FF0000"/>
                </a:solidFill>
                <a:latin typeface="Arial"/>
              </a:rPr>
              <a:t>results</a:t>
            </a:r>
            <a:endParaRPr lang="nl-NL" sz="1600" b="1" dirty="0" smtClean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Conclusions</a:t>
            </a:r>
            <a:r>
              <a:rPr lang="nl-NL" sz="1600" dirty="0" smtClean="0">
                <a:latin typeface="Arial"/>
              </a:rPr>
              <a:t>/outlook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</p:txBody>
      </p:sp>
      <p:pic>
        <p:nvPicPr>
          <p:cNvPr id="16" name="Afbeelding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183" y="2730972"/>
            <a:ext cx="1698127" cy="11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5183" y="1219200"/>
            <a:ext cx="1557670" cy="11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scm_cloud_bound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28600" y="-4219944"/>
            <a:ext cx="5943600" cy="841094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SCM cloud boundaries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09600" y="5723692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Deepening</a:t>
            </a:r>
            <a:r>
              <a:rPr lang="nl-NL" sz="1600" dirty="0" smtClean="0">
                <a:latin typeface="Arial"/>
              </a:rPr>
              <a:t> of </a:t>
            </a:r>
            <a:r>
              <a:rPr lang="nl-NL" sz="1600" dirty="0" err="1" smtClean="0">
                <a:latin typeface="Arial"/>
              </a:rPr>
              <a:t>boundary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layer</a:t>
            </a:r>
            <a:r>
              <a:rPr lang="nl-NL" sz="1600" dirty="0" smtClean="0">
                <a:latin typeface="Arial"/>
              </a:rPr>
              <a:t> is </a:t>
            </a:r>
            <a:r>
              <a:rPr lang="nl-NL" sz="1600" dirty="0" err="1" smtClean="0">
                <a:latin typeface="Arial"/>
              </a:rPr>
              <a:t>well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represented</a:t>
            </a:r>
            <a:endParaRPr lang="nl-NL" sz="1600" dirty="0">
              <a:latin typeface="Arial"/>
            </a:endParaRPr>
          </a:p>
        </p:txBody>
      </p:sp>
      <p:grpSp>
        <p:nvGrpSpPr>
          <p:cNvPr id="14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3" name="Rechthoek 12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SCM LWP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09600" y="5723692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Liquid</a:t>
            </a:r>
            <a:r>
              <a:rPr lang="nl-NL" sz="1600" dirty="0" smtClean="0">
                <a:latin typeface="Arial"/>
              </a:rPr>
              <a:t> water </a:t>
            </a:r>
            <a:r>
              <a:rPr lang="nl-NL" sz="1600" dirty="0" err="1" smtClean="0">
                <a:latin typeface="Arial"/>
              </a:rPr>
              <a:t>path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variation</a:t>
            </a:r>
            <a:r>
              <a:rPr lang="nl-NL" sz="1600" dirty="0" smtClean="0">
                <a:latin typeface="Arial"/>
              </a:rPr>
              <a:t> is </a:t>
            </a:r>
            <a:r>
              <a:rPr lang="nl-NL" sz="1600" dirty="0" err="1" smtClean="0">
                <a:latin typeface="Arial"/>
              </a:rPr>
              <a:t>large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3" name="Rechthoek 12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Afbeelding 7" descr="scm_scal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228600" y="-4223893"/>
            <a:ext cx="5969635" cy="844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scm_scal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76200" y="-4267200"/>
            <a:ext cx="5969635" cy="8447786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SCM total cloud cover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4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3" name="Rechthoek 12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SCM surface precipitation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019800" y="5723692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</a:rPr>
              <a:t>Similar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diffusivities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for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moisture</a:t>
            </a:r>
            <a:r>
              <a:rPr lang="nl-NL" sz="1600" dirty="0" smtClean="0">
                <a:latin typeface="Arial"/>
              </a:rPr>
              <a:t> and heat?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3" name="Rechthoek 12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1" name="Afbeelding 10" descr="scm_scal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52400" y="-3962400"/>
            <a:ext cx="5667375" cy="802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nl-NL" sz="2400" b="1" dirty="0" err="1" smtClean="0">
                <a:latin typeface="Arial"/>
              </a:rPr>
              <a:t>Observations</a:t>
            </a:r>
            <a:endParaRPr lang="nl-NL" sz="2400" b="1" dirty="0">
              <a:latin typeface="Arial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0600"/>
            <a:ext cx="6426200" cy="509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0"/>
            <a:ext cx="803057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East-west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 wind velocity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3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6" name="Rechthoek 15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 descr="scm_profiles_p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599" y="-3124200"/>
            <a:ext cx="5546219" cy="784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0"/>
            <a:ext cx="803057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East-west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 wind velocity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3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6" name="Rechthoek 15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Afbeelding 7" descr="scm_profiles_p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-2971800"/>
            <a:ext cx="5276985" cy="746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0"/>
            <a:ext cx="803057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Liquid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 water potential temperature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3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6" name="Rechthoek 15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Afbeelding 7" descr="scm_profiles_p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-3200400"/>
            <a:ext cx="5761606" cy="815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scm_profiles_p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04800" y="-3733800"/>
            <a:ext cx="6347460" cy="8982456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0"/>
            <a:ext cx="803057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Liquid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 water content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14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6" name="Rechthoek 15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0"/>
            <a:ext cx="803057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99CC"/>
                </a:solidFill>
                <a:latin typeface="Arial"/>
                <a:ea typeface="ＭＳ Ｐゴシック" pitchFamily="-97" charset="-128"/>
                <a:cs typeface="ＭＳ Ｐゴシック" pitchFamily="-97" charset="-128"/>
              </a:rPr>
              <a:t>SCM cloud fraction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grpSp>
        <p:nvGrpSpPr>
          <p:cNvPr id="3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6" name="Rechthoek 15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 descr="scm_profiles_p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7649" y="-2971800"/>
            <a:ext cx="5384679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m_scala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-3981450"/>
            <a:ext cx="5667375" cy="802005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765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857250" marR="0" lvl="0" indent="-857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Eddy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ＭＳ Ｐゴシック" pitchFamily="-97" charset="-128"/>
              </a:rPr>
              <a:t> diffusivity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257800" y="5723692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Arial"/>
              </a:rPr>
              <a:t>Do </a:t>
            </a:r>
            <a:r>
              <a:rPr lang="nl-NL" sz="1600" dirty="0" err="1" smtClean="0">
                <a:latin typeface="Arial"/>
              </a:rPr>
              <a:t>SCMs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use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similar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diffusivities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for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moisture</a:t>
            </a:r>
            <a:r>
              <a:rPr lang="nl-NL" sz="1600" dirty="0" smtClean="0">
                <a:latin typeface="Arial"/>
              </a:rPr>
              <a:t> and heat?</a:t>
            </a:r>
            <a:endParaRPr lang="nl-NL" sz="1600" dirty="0">
              <a:latin typeface="Arial"/>
            </a:endParaRPr>
          </a:p>
        </p:txBody>
      </p:sp>
      <p:grpSp>
        <p:nvGrpSpPr>
          <p:cNvPr id="4" name="Groeperen 13"/>
          <p:cNvGrpSpPr/>
          <p:nvPr/>
        </p:nvGrpSpPr>
        <p:grpSpPr>
          <a:xfrm>
            <a:off x="5572328" y="1066800"/>
            <a:ext cx="3166992" cy="1981200"/>
            <a:chOff x="5572328" y="1066800"/>
            <a:chExt cx="3166992" cy="1981200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2328" y="1066800"/>
              <a:ext cx="3166992" cy="19812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3" name="Rechthoek 12"/>
            <p:cNvSpPr/>
            <p:nvPr/>
          </p:nvSpPr>
          <p:spPr>
            <a:xfrm>
              <a:off x="5572328" y="1066800"/>
              <a:ext cx="3166992" cy="1981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 descr="E296_Kdi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62000" y="3835400"/>
            <a:ext cx="4267200" cy="302260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676400" y="4000500"/>
            <a:ext cx="2621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>
                <a:solidFill>
                  <a:srgbClr val="FF0000"/>
                </a:solidFill>
              </a:rPr>
              <a:t>LES </a:t>
            </a:r>
            <a:r>
              <a:rPr lang="nl-NL" sz="1200" dirty="0" err="1" smtClean="0">
                <a:solidFill>
                  <a:srgbClr val="FF0000"/>
                </a:solidFill>
              </a:rPr>
              <a:t>results</a:t>
            </a:r>
            <a:r>
              <a:rPr lang="nl-NL" sz="1200" dirty="0" smtClean="0">
                <a:solidFill>
                  <a:srgbClr val="FF0000"/>
                </a:solidFill>
              </a:rPr>
              <a:t> EUROCS FIRE </a:t>
            </a:r>
            <a:r>
              <a:rPr lang="nl-NL" sz="1200" dirty="0" err="1" smtClean="0">
                <a:solidFill>
                  <a:srgbClr val="FF0000"/>
                </a:solidFill>
              </a:rPr>
              <a:t>stratocumulus</a:t>
            </a:r>
            <a:endParaRPr lang="nl-NL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152400"/>
            <a:ext cx="7659688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What did we learn</a:t>
            </a:r>
            <a:endParaRPr lang="nl-NL" sz="2400" b="1" dirty="0">
              <a:latin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66738" y="1143000"/>
            <a:ext cx="8348662" cy="450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LES models </a:t>
            </a:r>
            <a:r>
              <a:rPr lang="nl-NL" sz="1600" dirty="0" err="1" smtClean="0">
                <a:latin typeface="Arial"/>
              </a:rPr>
              <a:t>can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reproduce</a:t>
            </a:r>
            <a:r>
              <a:rPr lang="nl-NL" sz="1600" dirty="0" smtClean="0">
                <a:latin typeface="Arial"/>
              </a:rPr>
              <a:t> bulk features of the </a:t>
            </a:r>
            <a:r>
              <a:rPr lang="nl-NL" sz="1600" dirty="0" err="1" smtClean="0">
                <a:latin typeface="Arial"/>
              </a:rPr>
              <a:t>observed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cloud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transition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 - </a:t>
            </a:r>
            <a:r>
              <a:rPr lang="nl-NL" sz="1600" dirty="0" err="1" smtClean="0">
                <a:latin typeface="Arial"/>
              </a:rPr>
              <a:t>mean</a:t>
            </a:r>
            <a:r>
              <a:rPr lang="nl-NL" sz="1600" dirty="0" smtClean="0">
                <a:latin typeface="Arial"/>
              </a:rPr>
              <a:t> state and </a:t>
            </a:r>
            <a:r>
              <a:rPr lang="nl-NL" sz="1600" dirty="0" err="1" smtClean="0">
                <a:latin typeface="Arial"/>
              </a:rPr>
              <a:t>turbulence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structure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err="1" smtClean="0">
                <a:latin typeface="Arial"/>
              </a:rPr>
              <a:t>Entrainment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rate</a:t>
            </a:r>
            <a:r>
              <a:rPr lang="nl-NL" sz="1600" dirty="0" smtClean="0">
                <a:latin typeface="Arial"/>
              </a:rPr>
              <a:t> smaller </a:t>
            </a:r>
            <a:r>
              <a:rPr lang="nl-NL" sz="1600" dirty="0" err="1" smtClean="0">
                <a:latin typeface="Arial"/>
              </a:rPr>
              <a:t>than</a:t>
            </a:r>
            <a:r>
              <a:rPr lang="nl-NL" sz="1600" dirty="0" smtClean="0">
                <a:latin typeface="Arial"/>
              </a:rPr>
              <a:t> in </a:t>
            </a:r>
            <a:r>
              <a:rPr lang="nl-NL" sz="1600" dirty="0" err="1" smtClean="0">
                <a:latin typeface="Arial"/>
              </a:rPr>
              <a:t>previous</a:t>
            </a:r>
            <a:r>
              <a:rPr lang="nl-NL" sz="1600" dirty="0" smtClean="0">
                <a:latin typeface="Arial"/>
              </a:rPr>
              <a:t> ASTEX </a:t>
            </a:r>
            <a:r>
              <a:rPr lang="nl-NL" sz="1600" dirty="0" err="1" smtClean="0">
                <a:latin typeface="Arial"/>
              </a:rPr>
              <a:t>intercomparison</a:t>
            </a:r>
            <a:r>
              <a:rPr lang="nl-NL" sz="1600" dirty="0" smtClean="0">
                <a:latin typeface="Arial"/>
              </a:rPr>
              <a:t> cases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err="1" smtClean="0">
                <a:latin typeface="Arial"/>
              </a:rPr>
              <a:t>Negative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divergence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halfway</a:t>
            </a:r>
            <a:r>
              <a:rPr lang="nl-NL" sz="1600" dirty="0" smtClean="0">
                <a:latin typeface="Arial"/>
              </a:rPr>
              <a:t> the </a:t>
            </a:r>
            <a:r>
              <a:rPr lang="nl-NL" sz="1600" dirty="0" err="1" smtClean="0">
                <a:latin typeface="Arial"/>
              </a:rPr>
              <a:t>transition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causes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deeper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cloud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layers</a:t>
            </a:r>
            <a:r>
              <a:rPr lang="nl-NL" sz="1600" dirty="0" smtClean="0">
                <a:latin typeface="Arial"/>
              </a:rPr>
              <a:t> (</a:t>
            </a:r>
            <a:r>
              <a:rPr lang="nl-NL" sz="1600" dirty="0" err="1" smtClean="0">
                <a:latin typeface="Arial"/>
              </a:rPr>
              <a:t>found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from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sensitivity</a:t>
            </a:r>
            <a:r>
              <a:rPr lang="nl-NL" sz="1600" dirty="0" smtClean="0">
                <a:latin typeface="Arial"/>
              </a:rPr>
              <a:t> tests). 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Problems and possible case refinements</a:t>
            </a:r>
            <a:endParaRPr lang="nl-NL" sz="2400" b="1" dirty="0">
              <a:latin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95338" y="838200"/>
            <a:ext cx="8348662" cy="376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 err="1" smtClean="0">
                <a:latin typeface="Arial"/>
              </a:rPr>
              <a:t>Too</a:t>
            </a:r>
            <a:r>
              <a:rPr lang="nl-NL" sz="1600" b="1" dirty="0" smtClean="0">
                <a:latin typeface="Arial"/>
              </a:rPr>
              <a:t> </a:t>
            </a:r>
            <a:r>
              <a:rPr lang="nl-NL" sz="1600" b="1" dirty="0" err="1" smtClean="0">
                <a:latin typeface="Arial"/>
              </a:rPr>
              <a:t>deep</a:t>
            </a:r>
            <a:r>
              <a:rPr lang="nl-NL" sz="1600" b="1" dirty="0" smtClean="0">
                <a:latin typeface="Arial"/>
              </a:rPr>
              <a:t> </a:t>
            </a:r>
            <a:r>
              <a:rPr lang="nl-NL" sz="1600" b="1" dirty="0" err="1" smtClean="0">
                <a:latin typeface="Arial"/>
              </a:rPr>
              <a:t>boundary</a:t>
            </a:r>
            <a:r>
              <a:rPr lang="nl-NL" sz="1600" b="1" dirty="0" smtClean="0">
                <a:latin typeface="Arial"/>
              </a:rPr>
              <a:t> </a:t>
            </a:r>
            <a:r>
              <a:rPr lang="nl-NL" sz="1600" b="1" dirty="0" err="1" smtClean="0">
                <a:latin typeface="Arial"/>
              </a:rPr>
              <a:t>layer</a:t>
            </a:r>
            <a:endParaRPr lang="nl-NL" sz="1600" b="1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1. </a:t>
            </a:r>
            <a:r>
              <a:rPr lang="nl-NL" sz="1600" dirty="0" err="1" smtClean="0">
                <a:latin typeface="Arial"/>
              </a:rPr>
              <a:t>change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divergence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2. </a:t>
            </a:r>
            <a:r>
              <a:rPr lang="nl-NL" sz="1600" dirty="0" err="1" smtClean="0">
                <a:latin typeface="Arial"/>
              </a:rPr>
              <a:t>downwelling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longwave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radiation</a:t>
            </a:r>
            <a:r>
              <a:rPr lang="nl-NL" sz="1600" dirty="0" smtClean="0">
                <a:latin typeface="Arial"/>
              </a:rPr>
              <a:t>: check </a:t>
            </a:r>
            <a:r>
              <a:rPr lang="nl-NL" sz="1600" dirty="0" err="1" smtClean="0">
                <a:latin typeface="Arial"/>
              </a:rPr>
              <a:t>moisture</a:t>
            </a:r>
            <a:r>
              <a:rPr lang="nl-NL" sz="1600" dirty="0" smtClean="0">
                <a:latin typeface="Arial"/>
              </a:rPr>
              <a:t> content in free </a:t>
            </a:r>
            <a:r>
              <a:rPr lang="nl-NL" sz="1600" dirty="0" err="1" smtClean="0">
                <a:latin typeface="Arial"/>
              </a:rPr>
              <a:t>atmosphere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	- time </a:t>
            </a:r>
            <a:r>
              <a:rPr lang="nl-NL" sz="1600" dirty="0" err="1" smtClean="0">
                <a:latin typeface="Arial"/>
              </a:rPr>
              <a:t>varying</a:t>
            </a:r>
            <a:r>
              <a:rPr lang="nl-NL" sz="1600" dirty="0" smtClean="0">
                <a:latin typeface="Arial"/>
              </a:rPr>
              <a:t> upper </a:t>
            </a:r>
            <a:r>
              <a:rPr lang="nl-NL" sz="1600" dirty="0" err="1" smtClean="0">
                <a:latin typeface="Arial"/>
              </a:rPr>
              <a:t>atmosphere</a:t>
            </a:r>
            <a:r>
              <a:rPr lang="nl-NL" sz="1600" dirty="0" smtClean="0">
                <a:latin typeface="Arial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3. </a:t>
            </a:r>
            <a:r>
              <a:rPr lang="nl-NL" sz="1600" dirty="0" err="1" smtClean="0">
                <a:latin typeface="Arial"/>
              </a:rPr>
              <a:t>presence</a:t>
            </a:r>
            <a:r>
              <a:rPr lang="nl-NL" sz="1600" dirty="0" smtClean="0">
                <a:latin typeface="Arial"/>
              </a:rPr>
              <a:t> of high </a:t>
            </a:r>
            <a:r>
              <a:rPr lang="nl-NL" sz="1600" dirty="0" err="1" smtClean="0">
                <a:latin typeface="Arial"/>
              </a:rPr>
              <a:t>clouds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during</a:t>
            </a:r>
            <a:r>
              <a:rPr lang="nl-NL" sz="1600" dirty="0" smtClean="0">
                <a:latin typeface="Arial"/>
              </a:rPr>
              <a:t> the last part of the </a:t>
            </a:r>
            <a:r>
              <a:rPr lang="nl-NL" sz="1600" dirty="0" err="1" smtClean="0">
                <a:latin typeface="Arial"/>
              </a:rPr>
              <a:t>Lagrangian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4. domain </a:t>
            </a:r>
            <a:r>
              <a:rPr lang="nl-NL" sz="1600" dirty="0" err="1" smtClean="0">
                <a:latin typeface="Arial"/>
              </a:rPr>
              <a:t>size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Reduce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geostrophic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forcing</a:t>
            </a:r>
            <a:r>
              <a:rPr lang="nl-NL" sz="1600" dirty="0" smtClean="0">
                <a:latin typeface="Arial"/>
              </a:rPr>
              <a:t> even </a:t>
            </a:r>
            <a:r>
              <a:rPr lang="nl-NL" sz="1600" dirty="0" err="1" smtClean="0">
                <a:latin typeface="Arial"/>
              </a:rPr>
              <a:t>further</a:t>
            </a:r>
            <a:r>
              <a:rPr lang="nl-NL" sz="1600" dirty="0" smtClean="0">
                <a:latin typeface="Arial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All models </a:t>
            </a:r>
            <a:r>
              <a:rPr lang="nl-NL" sz="1600" dirty="0" err="1" smtClean="0">
                <a:latin typeface="Arial"/>
              </a:rPr>
              <a:t>need</a:t>
            </a:r>
            <a:r>
              <a:rPr lang="nl-NL" sz="1600" dirty="0" smtClean="0">
                <a:latin typeface="Arial"/>
              </a:rPr>
              <a:t> to </a:t>
            </a:r>
            <a:r>
              <a:rPr lang="nl-NL" sz="1600" dirty="0" err="1" smtClean="0">
                <a:latin typeface="Arial"/>
              </a:rPr>
              <a:t>use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same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initial</a:t>
            </a:r>
            <a:r>
              <a:rPr lang="nl-NL" sz="1600" dirty="0" smtClean="0">
                <a:latin typeface="Arial"/>
              </a:rPr>
              <a:t> profiles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Outlook/suggestions</a:t>
            </a:r>
            <a:endParaRPr lang="nl-NL" sz="2400" b="1" dirty="0">
              <a:latin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66738" y="838200"/>
            <a:ext cx="8348662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 smtClean="0">
                <a:latin typeface="Arial"/>
              </a:rPr>
              <a:t>LES output</a:t>
            </a: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3D </a:t>
            </a:r>
            <a:r>
              <a:rPr lang="nl-NL" sz="1600" dirty="0" err="1" smtClean="0">
                <a:latin typeface="Arial"/>
              </a:rPr>
              <a:t>fields</a:t>
            </a:r>
            <a:r>
              <a:rPr lang="nl-NL" sz="1600" dirty="0" smtClean="0">
                <a:latin typeface="Arial"/>
              </a:rPr>
              <a:t> 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b="1" dirty="0" err="1" smtClean="0">
                <a:latin typeface="Arial"/>
              </a:rPr>
              <a:t>Radiation</a:t>
            </a:r>
            <a:endParaRPr lang="nl-NL" sz="1600" b="1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All </a:t>
            </a:r>
            <a:r>
              <a:rPr lang="nl-NL" sz="1600" dirty="0" err="1" smtClean="0">
                <a:latin typeface="Arial"/>
              </a:rPr>
              <a:t>modelers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should</a:t>
            </a:r>
            <a:r>
              <a:rPr lang="nl-NL" sz="1600" dirty="0" smtClean="0">
                <a:latin typeface="Arial"/>
              </a:rPr>
              <a:t> provide a "</a:t>
            </a:r>
            <a:r>
              <a:rPr lang="nl-NL" sz="1600" dirty="0" err="1" smtClean="0">
                <a:latin typeface="Arial"/>
              </a:rPr>
              <a:t>fingerprint</a:t>
            </a:r>
            <a:r>
              <a:rPr lang="nl-NL" sz="1600" dirty="0" smtClean="0">
                <a:latin typeface="Arial"/>
              </a:rPr>
              <a:t>" of </a:t>
            </a:r>
            <a:r>
              <a:rPr lang="nl-NL" sz="1600" dirty="0" err="1" smtClean="0">
                <a:latin typeface="Arial"/>
              </a:rPr>
              <a:t>their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radiative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tranfer</a:t>
            </a:r>
            <a:r>
              <a:rPr lang="nl-NL" sz="1600" dirty="0" smtClean="0">
                <a:latin typeface="Arial"/>
              </a:rPr>
              <a:t> code </a:t>
            </a:r>
            <a:r>
              <a:rPr lang="nl-NL" sz="1600" dirty="0" err="1" smtClean="0">
                <a:latin typeface="Arial"/>
              </a:rPr>
              <a:t>by</a:t>
            </a:r>
            <a:r>
              <a:rPr lang="nl-NL" sz="1600" dirty="0" smtClean="0">
                <a:latin typeface="Arial"/>
              </a:rPr>
              <a:t> running </a:t>
            </a:r>
            <a:r>
              <a:rPr lang="nl-NL" sz="1600" dirty="0" err="1" smtClean="0">
                <a:latin typeface="Arial"/>
              </a:rPr>
              <a:t>their</a:t>
            </a:r>
            <a:r>
              <a:rPr lang="nl-NL" sz="1600" dirty="0" smtClean="0">
                <a:latin typeface="Arial"/>
              </a:rPr>
              <a:t> codes </a:t>
            </a:r>
            <a:r>
              <a:rPr lang="nl-NL" sz="1600" dirty="0" err="1" smtClean="0">
                <a:latin typeface="Arial"/>
              </a:rPr>
              <a:t>for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one</a:t>
            </a:r>
            <a:r>
              <a:rPr lang="nl-NL" sz="1600" dirty="0" smtClean="0">
                <a:latin typeface="Arial"/>
              </a:rPr>
              <a:t> step </a:t>
            </a:r>
            <a:r>
              <a:rPr lang="nl-NL" sz="1600" dirty="0" err="1" smtClean="0">
                <a:latin typeface="Arial"/>
              </a:rPr>
              <a:t>using</a:t>
            </a:r>
            <a:r>
              <a:rPr lang="nl-NL" sz="1600" dirty="0" smtClean="0">
                <a:latin typeface="Arial"/>
              </a:rPr>
              <a:t> a few different </a:t>
            </a:r>
            <a:r>
              <a:rPr lang="nl-NL" sz="1600" dirty="0" err="1" smtClean="0">
                <a:latin typeface="Arial"/>
              </a:rPr>
              <a:t>thermodynamic</a:t>
            </a:r>
            <a:r>
              <a:rPr lang="nl-NL" sz="1600" dirty="0" smtClean="0">
                <a:latin typeface="Arial"/>
              </a:rPr>
              <a:t> profiles and </a:t>
            </a:r>
            <a:r>
              <a:rPr lang="nl-NL" sz="1600" dirty="0" err="1" smtClean="0">
                <a:latin typeface="Arial"/>
              </a:rPr>
              <a:t>for</a:t>
            </a:r>
            <a:r>
              <a:rPr lang="nl-NL" sz="1600" dirty="0" smtClean="0">
                <a:latin typeface="Arial"/>
              </a:rPr>
              <a:t> different </a:t>
            </a:r>
            <a:r>
              <a:rPr lang="nl-NL" sz="1600" dirty="0" err="1" smtClean="0">
                <a:latin typeface="Arial"/>
              </a:rPr>
              <a:t>solar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zenith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angles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		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152400"/>
            <a:ext cx="7659688" cy="1066800"/>
          </a:xfrm>
        </p:spPr>
        <p:txBody>
          <a:bodyPr/>
          <a:lstStyle/>
          <a:p>
            <a:r>
              <a:rPr lang="en-US" sz="2400" b="1" dirty="0" smtClean="0">
                <a:latin typeface="Arial"/>
              </a:rPr>
              <a:t>Contents</a:t>
            </a:r>
            <a:endParaRPr lang="nl-NL" sz="2400" b="1" dirty="0">
              <a:latin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17575" y="1219200"/>
            <a:ext cx="44958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Motivation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LES </a:t>
            </a:r>
            <a:r>
              <a:rPr lang="nl-NL" sz="1600" dirty="0" err="1" smtClean="0">
                <a:latin typeface="Arial"/>
              </a:rPr>
              <a:t>results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Cloud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layer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depth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evolution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analysis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SCM </a:t>
            </a:r>
            <a:r>
              <a:rPr lang="nl-NL" sz="1600" dirty="0" err="1" smtClean="0">
                <a:latin typeface="Arial"/>
              </a:rPr>
              <a:t>results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Conclusions</a:t>
            </a:r>
            <a:r>
              <a:rPr lang="nl-NL" sz="1600" dirty="0" smtClean="0">
                <a:latin typeface="Arial"/>
              </a:rPr>
              <a:t>/outlook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</p:txBody>
      </p:sp>
      <p:pic>
        <p:nvPicPr>
          <p:cNvPr id="16" name="Afbeelding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183" y="2730972"/>
            <a:ext cx="1698127" cy="11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5183" y="1219200"/>
            <a:ext cx="1557670" cy="114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152400"/>
            <a:ext cx="7659688" cy="1066800"/>
          </a:xfrm>
        </p:spPr>
        <p:txBody>
          <a:bodyPr/>
          <a:lstStyle/>
          <a:p>
            <a:r>
              <a:rPr lang="nl-NL" sz="2400" b="1" dirty="0" smtClean="0">
                <a:latin typeface="Arial"/>
              </a:rPr>
              <a:t>ASTEX case: </a:t>
            </a:r>
            <a:r>
              <a:rPr lang="nl-NL" sz="2400" b="1" dirty="0" err="1" smtClean="0">
                <a:latin typeface="Arial"/>
              </a:rPr>
              <a:t>motivation</a:t>
            </a:r>
            <a:endParaRPr lang="nl-NL" sz="2400" b="1" dirty="0">
              <a:latin typeface="Arial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17575" y="1905000"/>
            <a:ext cx="7388225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stratocumulus</a:t>
            </a:r>
            <a:r>
              <a:rPr lang="nl-NL" sz="1600" dirty="0" smtClean="0">
                <a:latin typeface="Arial"/>
              </a:rPr>
              <a:t> to cumulus </a:t>
            </a:r>
            <a:r>
              <a:rPr lang="nl-NL" sz="1600" dirty="0" err="1" smtClean="0">
                <a:latin typeface="Arial"/>
              </a:rPr>
              <a:t>transition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controled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by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	- SST, </a:t>
            </a:r>
            <a:r>
              <a:rPr lang="nl-NL" sz="1600" dirty="0" err="1" smtClean="0">
                <a:latin typeface="Arial"/>
              </a:rPr>
              <a:t>large-scale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divergence</a:t>
            </a:r>
            <a:r>
              <a:rPr lang="nl-NL" sz="1600" dirty="0" smtClean="0">
                <a:latin typeface="Arial"/>
              </a:rPr>
              <a:t>, </a:t>
            </a:r>
            <a:r>
              <a:rPr lang="nl-NL" sz="1600" dirty="0" err="1" smtClean="0">
                <a:latin typeface="Arial"/>
              </a:rPr>
              <a:t>inversion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stability</a:t>
            </a:r>
            <a:r>
              <a:rPr lang="nl-NL" sz="1600" dirty="0" smtClean="0">
                <a:latin typeface="Arial"/>
              </a:rPr>
              <a:t> -&gt; </a:t>
            </a:r>
            <a:r>
              <a:rPr lang="nl-NL" sz="1600" dirty="0" err="1" smtClean="0">
                <a:latin typeface="Arial"/>
              </a:rPr>
              <a:t>sensitivity</a:t>
            </a:r>
            <a:r>
              <a:rPr lang="nl-NL" sz="1600" dirty="0" smtClean="0">
                <a:latin typeface="Arial"/>
              </a:rPr>
              <a:t> tests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Use</a:t>
            </a:r>
            <a:r>
              <a:rPr lang="nl-NL" sz="1600" dirty="0" smtClean="0">
                <a:latin typeface="Arial"/>
              </a:rPr>
              <a:t> ASTEX </a:t>
            </a:r>
            <a:r>
              <a:rPr lang="nl-NL" sz="1600" dirty="0" err="1" smtClean="0">
                <a:latin typeface="Arial"/>
              </a:rPr>
              <a:t>observations</a:t>
            </a:r>
            <a:r>
              <a:rPr lang="nl-NL" sz="1600" dirty="0" smtClean="0">
                <a:latin typeface="Arial"/>
              </a:rPr>
              <a:t> to </a:t>
            </a:r>
            <a:r>
              <a:rPr lang="nl-NL" sz="1600" dirty="0" err="1" smtClean="0">
                <a:latin typeface="Arial"/>
              </a:rPr>
              <a:t>validate</a:t>
            </a:r>
            <a:r>
              <a:rPr lang="nl-NL" sz="1600" dirty="0" smtClean="0">
                <a:latin typeface="Arial"/>
              </a:rPr>
              <a:t> LES &amp; SCM </a:t>
            </a:r>
            <a:r>
              <a:rPr lang="nl-NL" sz="1600" dirty="0" err="1" smtClean="0">
                <a:latin typeface="Arial"/>
              </a:rPr>
              <a:t>results</a:t>
            </a:r>
            <a:r>
              <a:rPr lang="nl-NL" sz="1600" dirty="0" smtClean="0">
                <a:latin typeface="Arial"/>
              </a:rPr>
              <a:t> of a </a:t>
            </a:r>
            <a:r>
              <a:rPr lang="nl-NL" sz="1600" dirty="0" err="1" smtClean="0">
                <a:latin typeface="Arial"/>
              </a:rPr>
              <a:t>transition</a:t>
            </a: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additional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diagnostics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from</a:t>
            </a:r>
            <a:r>
              <a:rPr lang="nl-NL" sz="1600" dirty="0" smtClean="0">
                <a:latin typeface="Arial"/>
              </a:rPr>
              <a:t> LES </a:t>
            </a:r>
          </a:p>
          <a:p>
            <a:pPr>
              <a:lnSpc>
                <a:spcPct val="150000"/>
              </a:lnSpc>
            </a:pPr>
            <a:r>
              <a:rPr lang="nl-NL" sz="1600" dirty="0" smtClean="0">
                <a:latin typeface="Arial"/>
              </a:rPr>
              <a:t>	-</a:t>
            </a:r>
            <a:r>
              <a:rPr lang="nl-NL" sz="1600" dirty="0" err="1" smtClean="0">
                <a:latin typeface="Arial"/>
              </a:rPr>
              <a:t>eddy</a:t>
            </a:r>
            <a:r>
              <a:rPr lang="nl-NL" sz="1600" dirty="0" smtClean="0">
                <a:latin typeface="Arial"/>
              </a:rPr>
              <a:t> </a:t>
            </a:r>
            <a:r>
              <a:rPr lang="nl-NL" sz="1600" dirty="0" err="1" smtClean="0">
                <a:latin typeface="Arial"/>
              </a:rPr>
              <a:t>diffusivity</a:t>
            </a:r>
            <a:r>
              <a:rPr lang="nl-NL" sz="1600" dirty="0" smtClean="0">
                <a:latin typeface="Arial"/>
              </a:rPr>
              <a:t>, </a:t>
            </a:r>
            <a:r>
              <a:rPr lang="nl-NL" sz="1600" dirty="0" err="1" smtClean="0">
                <a:latin typeface="Arial"/>
              </a:rPr>
              <a:t>PDFs</a:t>
            </a:r>
            <a:r>
              <a:rPr lang="nl-NL" sz="1600" dirty="0" smtClean="0">
                <a:latin typeface="Arial"/>
              </a:rPr>
              <a:t> of heat and </a:t>
            </a:r>
            <a:r>
              <a:rPr lang="nl-NL" sz="1600" dirty="0" err="1" smtClean="0">
                <a:latin typeface="Arial"/>
              </a:rPr>
              <a:t>moisture</a:t>
            </a:r>
            <a:r>
              <a:rPr lang="nl-NL" sz="1600" dirty="0" smtClean="0">
                <a:latin typeface="Arial"/>
              </a:rPr>
              <a:t>, </a:t>
            </a:r>
            <a:r>
              <a:rPr lang="nl-NL" sz="1600" dirty="0" err="1" smtClean="0">
                <a:latin typeface="Arial"/>
              </a:rPr>
              <a:t>mass</a:t>
            </a:r>
            <a:r>
              <a:rPr lang="nl-NL" sz="1600" dirty="0" smtClean="0">
                <a:latin typeface="Arial"/>
              </a:rPr>
              <a:t> flux </a:t>
            </a:r>
            <a:r>
              <a:rPr lang="nl-NL" sz="1600" dirty="0" err="1" smtClean="0">
                <a:latin typeface="Arial"/>
              </a:rPr>
              <a:t>statistics</a:t>
            </a:r>
            <a:r>
              <a:rPr lang="nl-NL" sz="1600" dirty="0" smtClean="0">
                <a:latin typeface="Arial"/>
              </a:rPr>
              <a:t>, 3D </a:t>
            </a:r>
            <a:r>
              <a:rPr lang="nl-NL" sz="1600" dirty="0" err="1" smtClean="0">
                <a:latin typeface="Arial"/>
              </a:rPr>
              <a:t>fields</a:t>
            </a:r>
            <a:r>
              <a:rPr lang="nl-NL" sz="1600" dirty="0" smtClean="0">
                <a:latin typeface="Arial"/>
              </a:rPr>
              <a:t>  </a:t>
            </a: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  <a:p>
            <a:pPr>
              <a:lnSpc>
                <a:spcPct val="150000"/>
              </a:lnSpc>
            </a:pPr>
            <a:endParaRPr lang="nl-NL" sz="160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37401"/>
            <a:ext cx="5334000" cy="4000500"/>
          </a:xfrm>
          <a:prstGeom prst="rect">
            <a:avLst/>
          </a:prstGeom>
        </p:spPr>
      </p:pic>
      <p:grpSp>
        <p:nvGrpSpPr>
          <p:cNvPr id="2" name="Groeperen 21"/>
          <p:cNvGrpSpPr/>
          <p:nvPr/>
        </p:nvGrpSpPr>
        <p:grpSpPr>
          <a:xfrm>
            <a:off x="762000" y="4671537"/>
            <a:ext cx="4419600" cy="461664"/>
            <a:chOff x="1219200" y="5024736"/>
            <a:chExt cx="4419600" cy="461664"/>
          </a:xfrm>
        </p:grpSpPr>
        <p:sp>
          <p:nvSpPr>
            <p:cNvPr id="17" name="Pijl omhoog 4"/>
            <p:cNvSpPr>
              <a:spLocks noChangeArrowheads="1"/>
            </p:cNvSpPr>
            <p:nvPr/>
          </p:nvSpPr>
          <p:spPr bwMode="auto">
            <a:xfrm>
              <a:off x="3101607" y="5024736"/>
              <a:ext cx="152374" cy="4571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 defTabSz="914400"/>
              <a:endParaRPr lang="nl-NL" sz="2200">
                <a:latin typeface="Tahoma" charset="0"/>
              </a:endParaRPr>
            </a:p>
          </p:txBody>
        </p:sp>
        <p:sp>
          <p:nvSpPr>
            <p:cNvPr id="18" name="Pijl omhoog 5"/>
            <p:cNvSpPr>
              <a:spLocks noChangeArrowheads="1"/>
            </p:cNvSpPr>
            <p:nvPr/>
          </p:nvSpPr>
          <p:spPr bwMode="auto">
            <a:xfrm>
              <a:off x="3787301" y="5024736"/>
              <a:ext cx="152374" cy="457199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 defTabSz="914400"/>
              <a:endParaRPr lang="nl-NL" sz="2200">
                <a:latin typeface="Tahoma" charset="0"/>
              </a:endParaRPr>
            </a:p>
          </p:txBody>
        </p:sp>
        <p:sp>
          <p:nvSpPr>
            <p:cNvPr id="19" name="Tekstvak 6"/>
            <p:cNvSpPr txBox="1">
              <a:spLocks noChangeArrowheads="1"/>
            </p:cNvSpPr>
            <p:nvPr/>
          </p:nvSpPr>
          <p:spPr bwMode="auto">
            <a:xfrm>
              <a:off x="1219200" y="5024736"/>
              <a:ext cx="1830426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nl-NL" sz="1200" dirty="0"/>
                <a:t>GCSS</a:t>
              </a:r>
              <a:r>
                <a:rPr lang="nl-NL" sz="1200" dirty="0" smtClean="0"/>
                <a:t> ASTEX A209 case</a:t>
              </a:r>
              <a:r>
                <a:rPr lang="nl-NL" sz="1200" dirty="0"/>
                <a:t>,</a:t>
              </a:r>
            </a:p>
            <a:p>
              <a:r>
                <a:rPr lang="nl-NL" sz="1200" dirty="0" smtClean="0"/>
                <a:t>1995</a:t>
              </a:r>
              <a:endParaRPr lang="nl-NL" sz="1200" dirty="0"/>
            </a:p>
          </p:txBody>
        </p:sp>
        <p:sp>
          <p:nvSpPr>
            <p:cNvPr id="20" name="Tekstvak 7"/>
            <p:cNvSpPr txBox="1">
              <a:spLocks noChangeArrowheads="1"/>
            </p:cNvSpPr>
            <p:nvPr/>
          </p:nvSpPr>
          <p:spPr bwMode="auto">
            <a:xfrm>
              <a:off x="3957396" y="5024736"/>
              <a:ext cx="1681404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1200"/>
                <a:t>EUCREM/GCSS,</a:t>
              </a:r>
            </a:p>
            <a:p>
              <a:r>
                <a:rPr lang="nl-NL" sz="1200"/>
                <a:t>Duynkerke et al, 1999</a:t>
              </a:r>
            </a:p>
          </p:txBody>
        </p:sp>
      </p:grpSp>
      <p:sp>
        <p:nvSpPr>
          <p:cNvPr id="23" name="Tekstvak 6"/>
          <p:cNvSpPr txBox="1">
            <a:spLocks noChangeArrowheads="1"/>
          </p:cNvSpPr>
          <p:nvPr/>
        </p:nvSpPr>
        <p:spPr bwMode="auto">
          <a:xfrm>
            <a:off x="2133600" y="5285601"/>
            <a:ext cx="266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sz="1200" dirty="0" err="1" smtClean="0"/>
              <a:t>Only</a:t>
            </a:r>
            <a:r>
              <a:rPr lang="nl-NL" sz="1200" dirty="0" smtClean="0"/>
              <a:t> 3~4 </a:t>
            </a:r>
            <a:r>
              <a:rPr lang="nl-NL" sz="1200" dirty="0" err="1" smtClean="0"/>
              <a:t>hours</a:t>
            </a:r>
            <a:r>
              <a:rPr lang="nl-NL" sz="1200" dirty="0" smtClean="0"/>
              <a:t> </a:t>
            </a:r>
            <a:r>
              <a:rPr lang="nl-NL" sz="1200" dirty="0" err="1" smtClean="0"/>
              <a:t>simulation</a:t>
            </a:r>
            <a:r>
              <a:rPr lang="nl-NL" sz="1200" dirty="0" smtClean="0"/>
              <a:t> time</a:t>
            </a:r>
            <a:endParaRPr lang="nl-NL" sz="1200" dirty="0"/>
          </a:p>
        </p:txBody>
      </p:sp>
      <p:sp>
        <p:nvSpPr>
          <p:cNvPr id="24" name="Tekstvak 23"/>
          <p:cNvSpPr txBox="1"/>
          <p:nvPr/>
        </p:nvSpPr>
        <p:spPr>
          <a:xfrm>
            <a:off x="6096000" y="4876800"/>
            <a:ext cx="2819400" cy="1077218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 err="1" smtClean="0">
                <a:latin typeface="Arial"/>
                <a:cs typeface="Arial"/>
              </a:rPr>
              <a:t>current</a:t>
            </a:r>
            <a:r>
              <a:rPr lang="nl-NL" sz="1600" dirty="0" smtClean="0">
                <a:latin typeface="Arial"/>
                <a:cs typeface="Arial"/>
              </a:rPr>
              <a:t> LES:</a:t>
            </a:r>
          </a:p>
          <a:p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  <a:cs typeface="Arial"/>
              </a:rPr>
              <a:t> </a:t>
            </a:r>
            <a:r>
              <a:rPr lang="nl-NL" sz="1600" dirty="0" err="1" smtClean="0">
                <a:latin typeface="Arial"/>
                <a:cs typeface="Arial"/>
              </a:rPr>
              <a:t>Detailed</a:t>
            </a:r>
            <a:r>
              <a:rPr lang="nl-NL" sz="1600" dirty="0" smtClean="0">
                <a:latin typeface="Arial"/>
                <a:cs typeface="Arial"/>
              </a:rPr>
              <a:t> </a:t>
            </a:r>
            <a:r>
              <a:rPr lang="nl-NL" sz="1600" dirty="0" err="1" smtClean="0">
                <a:latin typeface="Arial"/>
                <a:cs typeface="Arial"/>
              </a:rPr>
              <a:t>microphysics</a:t>
            </a:r>
            <a:r>
              <a:rPr lang="nl-NL" sz="1600" dirty="0" smtClean="0">
                <a:latin typeface="Arial"/>
                <a:cs typeface="Arial"/>
              </a:rPr>
              <a:t> </a:t>
            </a:r>
          </a:p>
          <a:p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  <a:cs typeface="Arial"/>
              </a:rPr>
              <a:t> </a:t>
            </a:r>
            <a:r>
              <a:rPr lang="nl-NL" sz="1600" dirty="0" err="1" smtClean="0">
                <a:latin typeface="Arial"/>
                <a:cs typeface="Arial"/>
              </a:rPr>
              <a:t>Multiband</a:t>
            </a:r>
            <a:r>
              <a:rPr lang="nl-NL" sz="1600" dirty="0" smtClean="0">
                <a:latin typeface="Arial"/>
                <a:cs typeface="Arial"/>
              </a:rPr>
              <a:t> </a:t>
            </a:r>
            <a:r>
              <a:rPr lang="nl-NL" sz="1600" dirty="0" err="1" smtClean="0">
                <a:latin typeface="Arial"/>
                <a:cs typeface="Arial"/>
              </a:rPr>
              <a:t>radiation</a:t>
            </a:r>
            <a:endParaRPr lang="nl-NL" sz="1600" dirty="0" smtClean="0">
              <a:latin typeface="Arial"/>
              <a:cs typeface="Arial"/>
            </a:endParaRPr>
          </a:p>
          <a:p>
            <a:r>
              <a:rPr lang="nl-NL" sz="16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nl-NL" sz="1600" dirty="0" smtClean="0">
                <a:latin typeface="Arial"/>
                <a:cs typeface="Arial"/>
              </a:rPr>
              <a:t> </a:t>
            </a:r>
            <a:r>
              <a:rPr lang="nl-NL" sz="1600" dirty="0" err="1" smtClean="0">
                <a:latin typeface="Arial"/>
                <a:cs typeface="Arial"/>
              </a:rPr>
              <a:t>Longer</a:t>
            </a:r>
            <a:r>
              <a:rPr lang="nl-NL" sz="1600" dirty="0" smtClean="0">
                <a:latin typeface="Arial"/>
                <a:cs typeface="Arial"/>
              </a:rPr>
              <a:t> </a:t>
            </a:r>
            <a:r>
              <a:rPr lang="nl-NL" sz="1600" dirty="0" err="1" smtClean="0">
                <a:latin typeface="Arial"/>
                <a:cs typeface="Arial"/>
              </a:rPr>
              <a:t>simulation</a:t>
            </a:r>
            <a:r>
              <a:rPr lang="nl-NL" sz="1600" dirty="0" smtClean="0">
                <a:latin typeface="Arial"/>
                <a:cs typeface="Arial"/>
              </a:rPr>
              <a:t> time</a:t>
            </a:r>
            <a:endParaRPr lang="nl-NL" sz="1600" dirty="0">
              <a:latin typeface="Arial"/>
              <a:cs typeface="Arial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659688" cy="1066800"/>
          </a:xfrm>
        </p:spPr>
        <p:txBody>
          <a:bodyPr/>
          <a:lstStyle/>
          <a:p>
            <a:r>
              <a:rPr lang="nl-NL" sz="2400" b="1" dirty="0" err="1" smtClean="0">
                <a:latin typeface="Arial"/>
              </a:rPr>
              <a:t>Motivation</a:t>
            </a:r>
            <a:r>
              <a:rPr lang="nl-NL" sz="2400" b="1" dirty="0" smtClean="0">
                <a:latin typeface="Arial"/>
              </a:rPr>
              <a:t> </a:t>
            </a:r>
            <a:r>
              <a:rPr lang="nl-NL" sz="2400" b="1" dirty="0" err="1" smtClean="0">
                <a:latin typeface="Arial"/>
              </a:rPr>
              <a:t>for</a:t>
            </a:r>
            <a:r>
              <a:rPr lang="nl-NL" sz="2400" b="1" dirty="0" smtClean="0">
                <a:latin typeface="Arial"/>
              </a:rPr>
              <a:t> a </a:t>
            </a:r>
            <a:r>
              <a:rPr lang="nl-NL" sz="2400" b="1" dirty="0" err="1" smtClean="0">
                <a:latin typeface="Arial"/>
              </a:rPr>
              <a:t>revised</a:t>
            </a:r>
            <a:r>
              <a:rPr lang="nl-NL" sz="2400" b="1" dirty="0" smtClean="0">
                <a:latin typeface="Arial"/>
              </a:rPr>
              <a:t> ASTEX case</a:t>
            </a:r>
            <a:endParaRPr lang="nl-NL" sz="2400" b="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20" descr="divergence.rot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662363"/>
            <a:ext cx="52895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2725"/>
            <a:ext cx="7620000" cy="70167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defRPr/>
            </a:pPr>
            <a:r>
              <a:rPr lang="en-US" sz="2000" b="1" dirty="0" smtClean="0">
                <a:latin typeface="+mn-lt"/>
              </a:rPr>
              <a:t>Model initialization</a:t>
            </a:r>
            <a:endParaRPr lang="nl-NL" sz="2000" dirty="0">
              <a:latin typeface="+mn-lt"/>
            </a:endParaRPr>
          </a:p>
        </p:txBody>
      </p:sp>
      <p:sp>
        <p:nvSpPr>
          <p:cNvPr id="24580" name="Tekstvak 4"/>
          <p:cNvSpPr txBox="1">
            <a:spLocks noChangeArrowheads="1"/>
          </p:cNvSpPr>
          <p:nvPr/>
        </p:nvSpPr>
        <p:spPr bwMode="auto">
          <a:xfrm>
            <a:off x="762000" y="1219200"/>
            <a:ext cx="8077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b="1" dirty="0">
                <a:latin typeface="Tahoma" charset="0"/>
                <a:ea typeface="Tahoma" charset="0"/>
                <a:cs typeface="Tahoma" charset="0"/>
              </a:rPr>
              <a:t>Model set up and </a:t>
            </a:r>
            <a:r>
              <a:rPr lang="nl-NL" sz="1400" b="1" dirty="0" err="1">
                <a:latin typeface="Tahoma" charset="0"/>
                <a:ea typeface="Tahoma" charset="0"/>
                <a:cs typeface="Tahoma" charset="0"/>
              </a:rPr>
              <a:t>large-scale</a:t>
            </a:r>
            <a:r>
              <a:rPr lang="nl-NL" sz="1400" b="1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b="1" dirty="0" err="1">
                <a:latin typeface="Tahoma" charset="0"/>
                <a:ea typeface="Tahoma" charset="0"/>
                <a:cs typeface="Tahoma" charset="0"/>
              </a:rPr>
              <a:t>forcing</a:t>
            </a:r>
            <a:endParaRPr lang="nl-NL" sz="1400" b="1" dirty="0"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50000"/>
              </a:lnSpc>
            </a:pPr>
            <a:r>
              <a:rPr lang="nl-NL" sz="1400" dirty="0">
                <a:latin typeface="Wingdings" charset="2"/>
                <a:ea typeface="Wingdings" charset="2"/>
                <a:cs typeface="Wingdings" charset="2"/>
              </a:rPr>
              <a:t>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Large-scale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forcing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(SST &amp;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large-scale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subsidence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)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from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Bretherton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et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al.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(1995, 1999) </a:t>
            </a:r>
          </a:p>
          <a:p>
            <a:pPr>
              <a:lnSpc>
                <a:spcPct val="150000"/>
              </a:lnSpc>
            </a:pPr>
            <a:r>
              <a:rPr lang="nl-NL" sz="1400" dirty="0">
                <a:latin typeface="Wingdings" charset="2"/>
                <a:ea typeface="Wingdings" charset="2"/>
                <a:cs typeface="Wingdings" charset="2"/>
              </a:rPr>
              <a:t>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Model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initialization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from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Flight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2 (A209)</a:t>
            </a:r>
          </a:p>
          <a:p>
            <a:pPr>
              <a:lnSpc>
                <a:spcPct val="150000"/>
              </a:lnSpc>
            </a:pP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	-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Identical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to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first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GCSS ASTEX "A209"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modeling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intercomparison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case</a:t>
            </a:r>
          </a:p>
          <a:p>
            <a:pPr>
              <a:lnSpc>
                <a:spcPct val="150000"/>
              </a:lnSpc>
            </a:pPr>
            <a:r>
              <a:rPr lang="nl-NL" sz="1400" dirty="0">
                <a:latin typeface="Wingdings" charset="2"/>
                <a:ea typeface="Wingdings" charset="2"/>
                <a:cs typeface="Wingdings" charset="2"/>
              </a:rPr>
              <a:t>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 smtClean="0">
                <a:latin typeface="Tahoma" charset="0"/>
                <a:ea typeface="Tahoma" charset="0"/>
                <a:cs typeface="Tahoma" charset="0"/>
              </a:rPr>
              <a:t>Microphysics</a:t>
            </a:r>
            <a:r>
              <a:rPr lang="nl-NL" sz="1400" dirty="0" smtClean="0">
                <a:latin typeface="Tahoma" charset="0"/>
                <a:ea typeface="Tahoma" charset="0"/>
                <a:cs typeface="Tahoma" charset="0"/>
              </a:rPr>
              <a:t>: </a:t>
            </a:r>
            <a:r>
              <a:rPr lang="nl-NL" sz="1400" dirty="0" err="1" smtClean="0">
                <a:latin typeface="Tahoma" charset="0"/>
                <a:ea typeface="Tahoma" charset="0"/>
                <a:cs typeface="Tahoma" charset="0"/>
              </a:rPr>
              <a:t>drizzle</a:t>
            </a:r>
            <a:r>
              <a:rPr lang="nl-NL" sz="1400" dirty="0" smtClean="0">
                <a:latin typeface="Tahoma" charset="0"/>
                <a:ea typeface="Tahoma" charset="0"/>
                <a:cs typeface="Tahoma" charset="0"/>
              </a:rPr>
              <a:t> and </a:t>
            </a:r>
            <a:r>
              <a:rPr lang="nl-NL" sz="1400" dirty="0" err="1" smtClean="0">
                <a:latin typeface="Tahoma" charset="0"/>
                <a:ea typeface="Tahoma" charset="0"/>
                <a:cs typeface="Tahoma" charset="0"/>
              </a:rPr>
              <a:t>cloud</a:t>
            </a:r>
            <a:r>
              <a:rPr lang="nl-NL" sz="1400" dirty="0" smtClean="0">
                <a:latin typeface="Tahoma" charset="0"/>
                <a:ea typeface="Tahoma" charset="0"/>
                <a:cs typeface="Tahoma" charset="0"/>
              </a:rPr>
              <a:t> droplet </a:t>
            </a:r>
            <a:r>
              <a:rPr lang="nl-NL" sz="1400" dirty="0" err="1" smtClean="0">
                <a:latin typeface="Tahoma" charset="0"/>
                <a:ea typeface="Tahoma" charset="0"/>
                <a:cs typeface="Tahoma" charset="0"/>
              </a:rPr>
              <a:t>sedimentation</a:t>
            </a:r>
            <a:endParaRPr lang="nl-NL" sz="1400" dirty="0" smtClean="0"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50000"/>
              </a:lnSpc>
            </a:pPr>
            <a:r>
              <a:rPr lang="nl-NL" sz="1400" dirty="0">
                <a:latin typeface="Wingdings" charset="2"/>
                <a:ea typeface="Wingdings" charset="2"/>
                <a:cs typeface="Wingdings" charset="2"/>
              </a:rPr>
              <a:t>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Shortwave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and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longwave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nl-NL" sz="1400" dirty="0" err="1" smtClean="0">
                <a:latin typeface="Tahoma" charset="0"/>
                <a:ea typeface="Tahoma" charset="0"/>
                <a:cs typeface="Tahoma" charset="0"/>
              </a:rPr>
              <a:t>radiation</a:t>
            </a:r>
            <a:endParaRPr lang="nl-NL" sz="1400" dirty="0" smtClean="0"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50000"/>
              </a:lnSpc>
            </a:pP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	</a:t>
            </a:r>
          </a:p>
        </p:txBody>
      </p:sp>
      <p:grpSp>
        <p:nvGrpSpPr>
          <p:cNvPr id="2" name="Groeperen 15"/>
          <p:cNvGrpSpPr>
            <a:grpSpLocks/>
          </p:cNvGrpSpPr>
          <p:nvPr/>
        </p:nvGrpSpPr>
        <p:grpSpPr bwMode="auto">
          <a:xfrm>
            <a:off x="5334000" y="4718050"/>
            <a:ext cx="1371600" cy="276225"/>
            <a:chOff x="5334001" y="4599801"/>
            <a:chExt cx="1371599" cy="276999"/>
          </a:xfrm>
        </p:grpSpPr>
        <p:sp>
          <p:nvSpPr>
            <p:cNvPr id="24590" name="Tekstvak 8"/>
            <p:cNvSpPr txBox="1">
              <a:spLocks noChangeArrowheads="1"/>
            </p:cNvSpPr>
            <p:nvPr/>
          </p:nvSpPr>
          <p:spPr bwMode="auto">
            <a:xfrm>
              <a:off x="5631718" y="4599801"/>
              <a:ext cx="107388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nl-NL" sz="1200" b="1">
                  <a:solidFill>
                    <a:srgbClr val="FF0000"/>
                  </a:solidFill>
                </a:rPr>
                <a:t>ERA-Interim</a:t>
              </a:r>
            </a:p>
          </p:txBody>
        </p:sp>
        <p:cxnSp>
          <p:nvCxnSpPr>
            <p:cNvPr id="24591" name="Rechte verbindingslijn met pijl 12"/>
            <p:cNvCxnSpPr>
              <a:cxnSpLocks noChangeShapeType="1"/>
            </p:cNvCxnSpPr>
            <p:nvPr/>
          </p:nvCxnSpPr>
          <p:spPr bwMode="auto">
            <a:xfrm rot="10800000">
              <a:off x="5334001" y="4646611"/>
              <a:ext cx="260398" cy="1261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eperen 19"/>
          <p:cNvGrpSpPr>
            <a:grpSpLocks/>
          </p:cNvGrpSpPr>
          <p:nvPr/>
        </p:nvGrpSpPr>
        <p:grpSpPr bwMode="auto">
          <a:xfrm>
            <a:off x="990600" y="3584575"/>
            <a:ext cx="7772400" cy="2435225"/>
            <a:chOff x="990600" y="3467570"/>
            <a:chExt cx="7772400" cy="2434680"/>
          </a:xfrm>
        </p:grpSpPr>
        <p:grpSp>
          <p:nvGrpSpPr>
            <p:cNvPr id="4" name="Groeperen 13"/>
            <p:cNvGrpSpPr>
              <a:grpSpLocks/>
            </p:cNvGrpSpPr>
            <p:nvPr/>
          </p:nvGrpSpPr>
          <p:grpSpPr bwMode="auto">
            <a:xfrm>
              <a:off x="990600" y="3467570"/>
              <a:ext cx="1828800" cy="276999"/>
              <a:chOff x="990600" y="3467570"/>
              <a:chExt cx="1828800" cy="276999"/>
            </a:xfrm>
          </p:grpSpPr>
          <p:sp>
            <p:nvSpPr>
              <p:cNvPr id="24588" name="Tekstvak 6"/>
              <p:cNvSpPr txBox="1">
                <a:spLocks noChangeArrowheads="1"/>
              </p:cNvSpPr>
              <p:nvPr/>
            </p:nvSpPr>
            <p:spPr bwMode="auto">
              <a:xfrm>
                <a:off x="990600" y="3467570"/>
                <a:ext cx="1561320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nl-NL" sz="1200" b="1"/>
                  <a:t>Bretherton ERA-40</a:t>
                </a:r>
              </a:p>
            </p:txBody>
          </p:sp>
          <p:cxnSp>
            <p:nvCxnSpPr>
              <p:cNvPr id="24589" name="Rechte verbindingslijn met pijl 10"/>
              <p:cNvCxnSpPr>
                <a:cxnSpLocks noChangeShapeType="1"/>
              </p:cNvCxnSpPr>
              <p:nvPr/>
            </p:nvCxnSpPr>
            <p:spPr bwMode="auto">
              <a:xfrm>
                <a:off x="2551920" y="3621600"/>
                <a:ext cx="26748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5" name="Groeperen 16"/>
            <p:cNvGrpSpPr>
              <a:grpSpLocks/>
            </p:cNvGrpSpPr>
            <p:nvPr/>
          </p:nvGrpSpPr>
          <p:grpSpPr bwMode="auto">
            <a:xfrm>
              <a:off x="6553201" y="4191000"/>
              <a:ext cx="2209799" cy="461665"/>
              <a:chOff x="6553201" y="4191000"/>
              <a:chExt cx="2209799" cy="461665"/>
            </a:xfrm>
          </p:grpSpPr>
          <p:sp>
            <p:nvSpPr>
              <p:cNvPr id="24586" name="Tekstvak 7"/>
              <p:cNvSpPr txBox="1">
                <a:spLocks noChangeArrowheads="1"/>
              </p:cNvSpPr>
              <p:nvPr/>
            </p:nvSpPr>
            <p:spPr bwMode="auto">
              <a:xfrm>
                <a:off x="6848143" y="4191000"/>
                <a:ext cx="191485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nl-NL" sz="1200" b="1">
                    <a:solidFill>
                      <a:srgbClr val="FF0000"/>
                    </a:solidFill>
                  </a:rPr>
                  <a:t>mean in ASTEX triangle </a:t>
                </a:r>
              </a:p>
              <a:p>
                <a:r>
                  <a:rPr lang="nl-NL" sz="1200" b="1">
                    <a:solidFill>
                      <a:srgbClr val="FF0000"/>
                    </a:solidFill>
                  </a:rPr>
                  <a:t>ERA-Interim</a:t>
                </a:r>
              </a:p>
            </p:txBody>
          </p:sp>
          <p:cxnSp>
            <p:nvCxnSpPr>
              <p:cNvPr id="24587" name="Rechte verbindingslijn met pijl 11"/>
              <p:cNvCxnSpPr>
                <a:cxnSpLocks noChangeShapeType="1"/>
              </p:cNvCxnSpPr>
              <p:nvPr/>
            </p:nvCxnSpPr>
            <p:spPr bwMode="auto">
              <a:xfrm rot="10800000">
                <a:off x="6553201" y="4494211"/>
                <a:ext cx="267480" cy="1588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24585" name="Rechthoek 17"/>
            <p:cNvSpPr>
              <a:spLocks noChangeArrowheads="1"/>
            </p:cNvSpPr>
            <p:nvPr/>
          </p:nvSpPr>
          <p:spPr bwMode="auto">
            <a:xfrm>
              <a:off x="4495800" y="5334000"/>
              <a:ext cx="2057400" cy="568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 defTabSz="914400"/>
              <a:endParaRPr lang="nl-NL" sz="2200">
                <a:latin typeface="Tahom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1474</Words>
  <Application>Microsoft Macintosh PowerPoint</Application>
  <PresentationFormat>Diavoorstelling (4:3)</PresentationFormat>
  <Paragraphs>349</Paragraphs>
  <Slides>58</Slides>
  <Notes>18</Notes>
  <HiddenSlides>0</HiddenSlides>
  <MMClips>0</MMClips>
  <ScaleCrop>false</ScaleCrop>
  <HeadingPairs>
    <vt:vector size="6" baseType="variant">
      <vt:variant>
        <vt:lpstr>Ontwerpsjabloon</vt:lpstr>
      </vt:variant>
      <vt:variant>
        <vt:i4>5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58</vt:i4>
      </vt:variant>
    </vt:vector>
  </HeadingPairs>
  <TitlesOfParts>
    <vt:vector size="64" baseType="lpstr">
      <vt:lpstr>2_Default Design</vt:lpstr>
      <vt:lpstr>Office-thema</vt:lpstr>
      <vt:lpstr>4_Default Design</vt:lpstr>
      <vt:lpstr>5_Default Design</vt:lpstr>
      <vt:lpstr>1_Office-thema</vt:lpstr>
      <vt:lpstr>Vergelijking</vt:lpstr>
      <vt:lpstr>The ASTEX Lagrangian model intercomparison case</vt:lpstr>
      <vt:lpstr>The ASTEX First Lagrangian (June 1992)</vt:lpstr>
      <vt:lpstr>ASTEX observed stratocumulus to cumulus transition</vt:lpstr>
      <vt:lpstr>Satellite images Flights 1 and 5</vt:lpstr>
      <vt:lpstr>Observations</vt:lpstr>
      <vt:lpstr>Contents</vt:lpstr>
      <vt:lpstr>ASTEX case: motivation</vt:lpstr>
      <vt:lpstr>Motivation for a revised ASTEX case</vt:lpstr>
      <vt:lpstr>Model initialization</vt:lpstr>
      <vt:lpstr>LES participants</vt:lpstr>
      <vt:lpstr>Use SCM version that is identical to the operational GCM</vt:lpstr>
      <vt:lpstr>Contents</vt:lpstr>
      <vt:lpstr>Dia 13</vt:lpstr>
      <vt:lpstr>Dia 14</vt:lpstr>
      <vt:lpstr>Dia 15</vt:lpstr>
      <vt:lpstr>Dia 16</vt:lpstr>
      <vt:lpstr>Entrainment rates in previous LES intercomparison runs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Large-scale divergence, entrainment (we) and liquid water path (LWP)</vt:lpstr>
      <vt:lpstr>Cloud cover (cc) and cloud boundaries</vt:lpstr>
      <vt:lpstr>Contents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Contents</vt:lpstr>
      <vt:lpstr>Dia 46</vt:lpstr>
      <vt:lpstr>Dia 47</vt:lpstr>
      <vt:lpstr>Dia 48</vt:lpstr>
      <vt:lpstr>Dia 49</vt:lpstr>
      <vt:lpstr>Dia 50</vt:lpstr>
      <vt:lpstr>Dia 51</vt:lpstr>
      <vt:lpstr>Dia 52</vt:lpstr>
      <vt:lpstr>Dia 53</vt:lpstr>
      <vt:lpstr>Dia 54</vt:lpstr>
      <vt:lpstr>Dia 55</vt:lpstr>
      <vt:lpstr>What did we learn</vt:lpstr>
      <vt:lpstr>Problems and possible case refinements</vt:lpstr>
      <vt:lpstr>Outlook/suggestions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Stephan de Roode</dc:creator>
  <cp:lastModifiedBy>Stephan de Roode</cp:lastModifiedBy>
  <cp:revision>112</cp:revision>
  <dcterms:created xsi:type="dcterms:W3CDTF">2010-10-01T10:32:07Z</dcterms:created>
  <dcterms:modified xsi:type="dcterms:W3CDTF">2010-10-01T10:33:22Z</dcterms:modified>
</cp:coreProperties>
</file>